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9.xml.rels" ContentType="application/vnd.openxmlformats-package.relationships+xml"/>
  <Override PartName="/ppt/notesSlides/notesSlide44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3.xml" ContentType="application/vnd.openxmlformats-officedocument.presentationml.notesSlide+xml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15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2.jpeg" ContentType="image/jpeg"/>
  <Override PartName="/ppt/media/image1.jpeg" ContentType="image/jpeg"/>
  <Override PartName="/ppt/media/image39.png" ContentType="image/png"/>
  <Override PartName="/ppt/media/image14.png" ContentType="image/png"/>
  <Override PartName="/ppt/media/image4.jpeg" ContentType="image/jpeg"/>
  <Override PartName="/ppt/media/image16.png" ContentType="image/png"/>
  <Override PartName="/ppt/media/image6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9.jpeg" ContentType="image/jpe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7.png" ContentType="image/png"/>
  <Override PartName="/ppt/media/image8.png" ContentType="image/png"/>
  <Override PartName="/ppt/media/image3.png" ContentType="image/png"/>
  <Override PartName="/ppt/media/image5.png" ContentType="image/pn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_rels/item1.xml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x="12188825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Click to move the slide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CEFBB4EB-5CAB-44B7-83BA-AB2624B6DF0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6.xml"/><Relationship Id="rId4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7.xml"/><Relationship Id="rId4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8.xml"/><Relationship Id="rId4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9.xml"/><Relationship Id="rId4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42.xml"/><Relationship Id="rId4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43.xml"/><Relationship Id="rId4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44.xml"/><Relationship Id="rId4" Type="http://schemas.openxmlformats.org/officeDocument/2006/relationships/notesMaster" Target="../notesMasters/notesMaster1.xml"/>
</Relationship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96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97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98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4C249D5-DF54-4C85-A89E-A0CB5DA0189B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600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01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602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0D0C37C-582B-40B2-BF26-14B1AC9757E2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05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606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E06D101-092D-417D-B26E-EB1AF61B4956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608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09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610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9F7DE6B-0F9C-4DF8-BBA2-2A1EC8FE8D1F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612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13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614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206098D-DE1D-4B44-8F7F-EEBC9DC22DC1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616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17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618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43CCC49-AD54-4622-934D-C1734797E82F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620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21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622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D42588B-B0B3-45AD-BDC5-FDD08107F333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3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1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jpe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366440" y="314280"/>
            <a:ext cx="7382160" cy="19998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r">
              <a:lnSpc>
                <a:spcPct val="90000"/>
              </a:lnSpc>
            </a:pP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Presentation Title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60320" y="639360"/>
            <a:ext cx="3187080" cy="4049640"/>
          </a:xfrm>
          <a:prstGeom prst="rect">
            <a:avLst/>
          </a:prstGeom>
        </p:spPr>
        <p:txBody>
          <a:bodyPr lIns="36000" rIns="36000" tIns="36000" bIns="36000" anchor="b">
            <a:spAutoFit/>
          </a:bodyPr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ee792a"/>
                </a:solidFill>
                <a:latin typeface="Calibri"/>
              </a:rPr>
              <a:t>Author Name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366440" y="4191120"/>
            <a:ext cx="7382160" cy="1904760"/>
          </a:xfrm>
          <a:prstGeom prst="rect">
            <a:avLst/>
          </a:prstGeom>
        </p:spPr>
        <p:txBody>
          <a:bodyPr lIns="108000" rIns="108000" tIns="36000" bIns="36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Insert a Picture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Here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760320" y="2831040"/>
            <a:ext cx="3187080" cy="4049640"/>
          </a:xfrm>
          <a:prstGeom prst="rect">
            <a:avLst/>
          </a:prstGeom>
        </p:spPr>
        <p:txBody>
          <a:bodyPr lIns="36000" rIns="36000" tIns="36000" bIns="36000" anchor="ctr">
            <a:spAutoFit/>
          </a:bodyPr>
          <a:p>
            <a:pPr>
              <a:lnSpc>
                <a:spcPct val="105000"/>
              </a:lnSpc>
            </a:pPr>
            <a:r>
              <a:rPr b="1" lang="en-US" sz="2300" spc="-1" strike="noStrike">
                <a:solidFill>
                  <a:srgbClr val="f4b36c"/>
                </a:solidFill>
                <a:latin typeface="Calibri"/>
              </a:rPr>
              <a:t>Position</a:t>
            </a:r>
            <a:endParaRPr b="0" lang="en-US" sz="23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760320" y="3184560"/>
            <a:ext cx="3187080" cy="4049640"/>
          </a:xfrm>
          <a:prstGeom prst="rect">
            <a:avLst/>
          </a:prstGeom>
        </p:spPr>
        <p:txBody>
          <a:bodyPr lIns="36000" rIns="36000" tIns="36000" bIns="36000" anchor="ctr">
            <a:spAutoFit/>
          </a:bodyPr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9daab"/>
                </a:solidFill>
                <a:latin typeface="Calibri"/>
              </a:rPr>
              <a:t>Web Site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760320" y="3551400"/>
            <a:ext cx="3187080" cy="4049640"/>
          </a:xfrm>
          <a:prstGeom prst="rect">
            <a:avLst/>
          </a:prstGeom>
        </p:spPr>
        <p:txBody>
          <a:bodyPr lIns="36000" rIns="36000" tIns="36000" bIns="36000" anchor="ctr">
            <a:spAutoFit/>
          </a:bodyPr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27a44"/>
                </a:solidFill>
                <a:latin typeface="Calibri"/>
              </a:rPr>
              <a:t>Company Name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760320" y="3876480"/>
            <a:ext cx="3187080" cy="4049640"/>
          </a:xfrm>
          <a:prstGeom prst="rect">
            <a:avLst/>
          </a:prstGeom>
        </p:spPr>
        <p:txBody>
          <a:bodyPr lIns="36000" rIns="36000" tIns="36000" bIns="36000" anchor="ctr">
            <a:spAutoFit/>
          </a:bodyPr>
          <a:p>
            <a:pPr>
              <a:lnSpc>
                <a:spcPct val="105000"/>
              </a:lnSpc>
            </a:pPr>
            <a:r>
              <a:rPr b="1" lang="en-US" sz="1600" spc="-1" strike="noStrike">
                <a:solidFill>
                  <a:srgbClr val="f27a44"/>
                </a:solidFill>
                <a:latin typeface="Calibri"/>
              </a:rPr>
              <a:t>Company Web Site</a:t>
            </a:r>
            <a:endParaRPr b="0" lang="en-US" sz="16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dt"/>
          </p:nvPr>
        </p:nvSpPr>
        <p:spPr>
          <a:xfrm>
            <a:off x="188640" y="6525000"/>
            <a:ext cx="1223640" cy="196200"/>
          </a:xfrm>
          <a:prstGeom prst="rect">
            <a:avLst/>
          </a:prstGeom>
        </p:spPr>
        <p:txBody>
          <a:bodyPr lIns="36000" rIns="36000" tIns="36000" bIns="36000" anchor="ctr">
            <a:noAutofit/>
          </a:bodyPr>
          <a:p>
            <a:pPr>
              <a:lnSpc>
                <a:spcPct val="100000"/>
              </a:lnSpc>
            </a:pPr>
            <a:fld id="{B954B5B1-C7BC-4C45-80F0-0492C1BFA7F5}" type="datetime1">
              <a:rPr b="0" lang="en-US" sz="1000" spc="-1" strike="noStrike">
                <a:solidFill>
                  <a:srgbClr val="ffffff"/>
                </a:solidFill>
                <a:latin typeface="Calibri"/>
              </a:rPr>
              <a:t>02/15/2019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ftr"/>
          </p:nvPr>
        </p:nvSpPr>
        <p:spPr>
          <a:xfrm>
            <a:off x="1414440" y="6525000"/>
            <a:ext cx="10150200" cy="196200"/>
          </a:xfrm>
          <a:prstGeom prst="rect">
            <a:avLst/>
          </a:prstGeom>
        </p:spPr>
        <p:txBody>
          <a:bodyPr lIns="36000" rIns="36000" tIns="36000" bIns="3600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sldNum"/>
          </p:nvPr>
        </p:nvSpPr>
        <p:spPr>
          <a:xfrm>
            <a:off x="11566440" y="6525000"/>
            <a:ext cx="428400" cy="196200"/>
          </a:xfrm>
          <a:prstGeom prst="rect">
            <a:avLst/>
          </a:prstGeom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1467BD7-4699-4359-B833-ED6690113FA6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First Level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Second Level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Third Level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3" marL="121896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d9411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Fourth Level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4" marL="15238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28d10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Fifth Level`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Slide Title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8" name="Picture 2" descr=""/>
          <p:cNvPicPr/>
          <p:nvPr/>
        </p:nvPicPr>
        <p:blipFill>
          <a:blip r:embed="rId3"/>
          <a:stretch/>
        </p:blipFill>
        <p:spPr>
          <a:xfrm>
            <a:off x="9828360" y="228600"/>
            <a:ext cx="2175120" cy="761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446120" y="4219560"/>
            <a:ext cx="8938080" cy="1553400"/>
          </a:xfrm>
          <a:prstGeom prst="rect">
            <a:avLst/>
          </a:prstGeom>
        </p:spPr>
        <p:txBody>
          <a:bodyPr lIns="36000" rIns="36000" tIns="36000" bIns="36000" anchor="b">
            <a:sp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Click to Edit Section Title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446120" y="5754960"/>
            <a:ext cx="8938080" cy="4049640"/>
          </a:xfrm>
          <a:prstGeom prst="rect">
            <a:avLst/>
          </a:prstGeom>
        </p:spPr>
        <p:txBody>
          <a:bodyPr lIns="36000" rIns="36000" tIns="36000" bIns="36000">
            <a:sp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Click to Edit Section Subtitle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7" name="Picture 2" descr=""/>
          <p:cNvPicPr/>
          <p:nvPr/>
        </p:nvPicPr>
        <p:blipFill>
          <a:blip r:embed="rId3"/>
          <a:stretch/>
        </p:blipFill>
        <p:spPr>
          <a:xfrm>
            <a:off x="9828360" y="228600"/>
            <a:ext cx="2175120" cy="761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body"/>
          </p:nvPr>
        </p:nvSpPr>
        <p:spPr>
          <a:xfrm>
            <a:off x="1529280" y="6400800"/>
            <a:ext cx="10482120" cy="4049640"/>
          </a:xfrm>
          <a:prstGeom prst="rect">
            <a:avLst/>
          </a:prstGeom>
        </p:spPr>
        <p:txBody>
          <a:bodyPr lIns="36000" rIns="36000" tIns="36000" bIns="36000">
            <a:spAutoFit/>
          </a:bodyPr>
          <a:p>
            <a:pPr algn="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Course Web Site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25" name="Picture 54" descr=""/>
          <p:cNvPicPr/>
          <p:nvPr/>
        </p:nvPicPr>
        <p:blipFill>
          <a:blip r:embed="rId3"/>
          <a:stretch/>
        </p:blipFill>
        <p:spPr>
          <a:xfrm>
            <a:off x="9838440" y="261000"/>
            <a:ext cx="2049840" cy="670320"/>
          </a:xfrm>
          <a:prstGeom prst="rect">
            <a:avLst/>
          </a:prstGeom>
          <a:ln>
            <a:noFill/>
          </a:ln>
        </p:spPr>
      </p:pic>
      <p:sp>
        <p:nvSpPr>
          <p:cNvPr id="126" name="PlaceHolder 2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Presentation Title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7" name="CustomShape 3"/>
          <p:cNvSpPr/>
          <p:nvPr/>
        </p:nvSpPr>
        <p:spPr>
          <a:xfrm rot="322800">
            <a:off x="10054080" y="2253960"/>
            <a:ext cx="3276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8" name="CustomShape 4"/>
          <p:cNvSpPr/>
          <p:nvPr/>
        </p:nvSpPr>
        <p:spPr>
          <a:xfrm rot="20630400">
            <a:off x="7554960" y="4340880"/>
            <a:ext cx="32760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9" name="CustomShape 5"/>
          <p:cNvSpPr/>
          <p:nvPr/>
        </p:nvSpPr>
        <p:spPr>
          <a:xfrm>
            <a:off x="11497680" y="4679640"/>
            <a:ext cx="2602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30" name="CustomShape 6"/>
          <p:cNvSpPr/>
          <p:nvPr/>
        </p:nvSpPr>
        <p:spPr>
          <a:xfrm rot="20971200">
            <a:off x="6090840" y="6108840"/>
            <a:ext cx="27396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1" name="CustomShape 7"/>
          <p:cNvSpPr/>
          <p:nvPr/>
        </p:nvSpPr>
        <p:spPr>
          <a:xfrm rot="568800">
            <a:off x="9145800" y="4032720"/>
            <a:ext cx="312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" name="CustomShape 8"/>
          <p:cNvSpPr/>
          <p:nvPr/>
        </p:nvSpPr>
        <p:spPr>
          <a:xfrm rot="219600">
            <a:off x="7032600" y="2560320"/>
            <a:ext cx="3564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3" name="CustomShape 9"/>
          <p:cNvSpPr/>
          <p:nvPr/>
        </p:nvSpPr>
        <p:spPr>
          <a:xfrm rot="20972400">
            <a:off x="11751120" y="2320200"/>
            <a:ext cx="27396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4" name="CustomShape 10"/>
          <p:cNvSpPr/>
          <p:nvPr/>
        </p:nvSpPr>
        <p:spPr>
          <a:xfrm rot="562200">
            <a:off x="11772360" y="3448080"/>
            <a:ext cx="260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35" name="CustomShape 11"/>
          <p:cNvSpPr/>
          <p:nvPr/>
        </p:nvSpPr>
        <p:spPr>
          <a:xfrm rot="571200">
            <a:off x="11134080" y="5626440"/>
            <a:ext cx="2739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6" name="Picture 14" descr=""/>
          <p:cNvPicPr/>
          <p:nvPr/>
        </p:nvPicPr>
        <p:blipFill>
          <a:blip r:embed="rId4"/>
          <a:stretch/>
        </p:blipFill>
        <p:spPr>
          <a:xfrm rot="20967600">
            <a:off x="456840" y="2404800"/>
            <a:ext cx="2338560" cy="2395080"/>
          </a:xfrm>
          <a:prstGeom prst="rect">
            <a:avLst/>
          </a:prstGeom>
          <a:ln>
            <a:noFill/>
          </a:ln>
        </p:spPr>
      </p:pic>
      <p:sp>
        <p:nvSpPr>
          <p:cNvPr id="137" name="CustomShape 12"/>
          <p:cNvSpPr/>
          <p:nvPr/>
        </p:nvSpPr>
        <p:spPr>
          <a:xfrm rot="20949600">
            <a:off x="2718360" y="3305880"/>
            <a:ext cx="454068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f3be60"/>
                </a:solidFill>
                <a:latin typeface="Calibri"/>
              </a:rPr>
              <a:t>Questions?</a:t>
            </a:r>
            <a:endParaRPr b="0" lang="en-US" sz="66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Click to edit the title text format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Click to edit the outline text format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Second Outline Level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Fourth Outline Level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softuni.bg/" TargetMode="Externa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334" TargetMode="External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hyperlink" Target="https://judge.softuni.bg/Contests/334" TargetMode="External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334" TargetMode="External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334" TargetMode="External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334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334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softuni.bg/courses/" TargetMode="Externa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slideLayout" Target="../slideLayouts/slideLayout37.xml"/><Relationship Id="rId11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softuni.bg/" TargetMode="External"/><Relationship Id="rId3" Type="http://schemas.openxmlformats.org/officeDocument/2006/relationships/hyperlink" Target="https://www.facebook.com/SoftwareUniversity" TargetMode="External"/><Relationship Id="rId4" Type="http://schemas.openxmlformats.org/officeDocument/2006/relationships/hyperlink" Target="http://forum.softuni.bg/" TargetMode="External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slideLayout" Target="../slideLayouts/slideLayout49.xml"/><Relationship Id="rId11" Type="http://schemas.openxmlformats.org/officeDocument/2006/relationships/notesSlide" Target="../notesSlides/notesSlide4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3351240" y="647640"/>
            <a:ext cx="8124840" cy="117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r">
              <a:lnSpc>
                <a:spcPct val="90000"/>
              </a:lnSpc>
            </a:pP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Object Composition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3351240" y="1819440"/>
            <a:ext cx="8124840" cy="1333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0000"/>
          </a:bodyPr>
          <a:p>
            <a:pPr algn="r">
              <a:lnSpc>
                <a:spcPct val="105000"/>
              </a:lnSpc>
              <a:spcAft>
                <a:spcPts val="601"/>
              </a:spcAft>
            </a:pPr>
            <a:r>
              <a:rPr b="1" lang="en-US" sz="4000" spc="199" strike="noStrike">
                <a:solidFill>
                  <a:srgbClr val="f0a22e"/>
                </a:solidFill>
                <a:latin typeface="Calibri"/>
              </a:rPr>
              <a:t>Closures, Revealing Module Pattern, Object Inheritance, Prototypes</a:t>
            </a: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0" name="TextShape 3"/>
          <p:cNvSpPr txBox="1"/>
          <p:nvPr/>
        </p:nvSpPr>
        <p:spPr>
          <a:xfrm>
            <a:off x="760320" y="4604760"/>
            <a:ext cx="3187080" cy="5248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ee792a"/>
                </a:solidFill>
                <a:latin typeface="Calibri"/>
              </a:rPr>
              <a:t>SoftUni Team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1" name="TextShape 4"/>
          <p:cNvSpPr txBox="1"/>
          <p:nvPr/>
        </p:nvSpPr>
        <p:spPr>
          <a:xfrm>
            <a:off x="760320" y="5074920"/>
            <a:ext cx="3187080" cy="4438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2300" spc="-1" strike="noStrike">
                <a:solidFill>
                  <a:srgbClr val="f4b36c"/>
                </a:solidFill>
                <a:latin typeface="Calibri"/>
              </a:rPr>
              <a:t>Technical Trainers</a:t>
            </a:r>
            <a:endParaRPr b="0" lang="en-US" sz="23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2" name="TextShape 5"/>
          <p:cNvSpPr txBox="1"/>
          <p:nvPr/>
        </p:nvSpPr>
        <p:spPr>
          <a:xfrm>
            <a:off x="760320" y="5479920"/>
            <a:ext cx="3187080" cy="3823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27a44"/>
                </a:solidFill>
                <a:latin typeface="Calibri"/>
              </a:rPr>
              <a:t>Software University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3" name="TextShape 6"/>
          <p:cNvSpPr txBox="1"/>
          <p:nvPr/>
        </p:nvSpPr>
        <p:spPr>
          <a:xfrm>
            <a:off x="760320" y="5820480"/>
            <a:ext cx="3187080" cy="3513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18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http://softuni.bg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24" name="Picture 4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821880" y="3048840"/>
            <a:ext cx="2175120" cy="760680"/>
          </a:xfrm>
          <a:prstGeom prst="rect">
            <a:avLst/>
          </a:prstGeom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25" name="Picture 2" descr=""/>
          <p:cNvPicPr/>
          <p:nvPr/>
        </p:nvPicPr>
        <p:blipFill>
          <a:blip r:embed="rId3">
            <a:alphaModFix amt="50000"/>
          </a:blip>
          <a:srcRect l="-2037" t="-11979" r="-4041" b="1042"/>
          <a:stretch/>
        </p:blipFill>
        <p:spPr>
          <a:xfrm>
            <a:off x="825120" y="1752480"/>
            <a:ext cx="2171880" cy="795240"/>
          </a:xfrm>
          <a:prstGeom prst="rect">
            <a:avLst/>
          </a:prstGeom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26" name="Picture 13" descr=""/>
          <p:cNvPicPr/>
          <p:nvPr/>
        </p:nvPicPr>
        <p:blipFill>
          <a:blip r:embed="rId4"/>
          <a:stretch/>
        </p:blipFill>
        <p:spPr>
          <a:xfrm flipH="1">
            <a:off x="3724200" y="3811680"/>
            <a:ext cx="2133360" cy="2341080"/>
          </a:xfrm>
          <a:prstGeom prst="rect">
            <a:avLst/>
          </a:prstGeom>
          <a:ln>
            <a:noFill/>
          </a:ln>
        </p:spPr>
      </p:pic>
      <p:sp>
        <p:nvSpPr>
          <p:cNvPr id="227" name="CustomShape 7"/>
          <p:cNvSpPr/>
          <p:nvPr/>
        </p:nvSpPr>
        <p:spPr>
          <a:xfrm rot="986400">
            <a:off x="4811040" y="3641040"/>
            <a:ext cx="238428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85000"/>
              </a:lnSpc>
            </a:pPr>
            <a:r>
              <a:rPr b="1" lang="en-US" sz="2400" spc="49" strike="noStrike">
                <a:solidFill>
                  <a:srgbClr val="fff0d9"/>
                </a:solidFill>
                <a:latin typeface="Calibri"/>
              </a:rPr>
              <a:t>Object</a:t>
            </a:r>
            <a:br/>
            <a:r>
              <a:rPr b="1" lang="en-US" sz="2400" spc="49" strike="noStrike">
                <a:solidFill>
                  <a:srgbClr val="fff0d9"/>
                </a:solidFill>
                <a:latin typeface="Calibri"/>
              </a:rPr>
              <a:t>Composition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28" name="Picture 23" descr=""/>
          <p:cNvPicPr/>
          <p:nvPr/>
        </p:nvPicPr>
        <p:blipFill>
          <a:blip r:embed="rId5"/>
          <a:stretch/>
        </p:blipFill>
        <p:spPr>
          <a:xfrm rot="225600">
            <a:off x="5667480" y="4889880"/>
            <a:ext cx="1022760" cy="1022760"/>
          </a:xfrm>
          <a:prstGeom prst="rect">
            <a:avLst/>
          </a:prstGeom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</p:pic>
      <p:pic>
        <p:nvPicPr>
          <p:cNvPr id="229" name="Picture 9" descr=""/>
          <p:cNvPicPr/>
          <p:nvPr/>
        </p:nvPicPr>
        <p:blipFill>
          <a:blip r:embed="rId6"/>
          <a:stretch/>
        </p:blipFill>
        <p:spPr>
          <a:xfrm>
            <a:off x="7324560" y="3215520"/>
            <a:ext cx="4151520" cy="2956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45F844B-9789-4D36-8098-E12AC52D424D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73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Order Rectangles by Size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757080" y="1133280"/>
            <a:ext cx="10670760" cy="48423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function createRect(width, height) {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let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rect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 = {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width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: width,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height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: height,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area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: () =&gt;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rect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.width *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rect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.height,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   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compareTo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: function(other) {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let result =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other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.area() -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rect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.area();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return result || (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other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.width -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rect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.width);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};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return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rect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9" dur="indefinite" restart="never" nodeType="tmRoot">
          <p:childTnLst>
            <p:seq>
              <p:cTn id="120" dur="indefinite" nodeType="mainSeq">
                <p:childTnLst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D3890AB-C737-41D9-8A18-ED0E03ED1780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76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Order Rectangles by Size (2)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757080" y="1447920"/>
            <a:ext cx="10670760" cy="3929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function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orderRects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(rectsData)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let rects = [];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for (let [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width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,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height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] of rectsData)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let rect =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createRect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(width, height);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rects.push(rect);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rects.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sort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((a,b) =&gt; a.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compareTo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(b));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return rects;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8" name="CustomShape 4"/>
          <p:cNvSpPr/>
          <p:nvPr/>
        </p:nvSpPr>
        <p:spPr>
          <a:xfrm>
            <a:off x="816120" y="6167880"/>
            <a:ext cx="10556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https://judge.softuni.bg/Contests/334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CustomShape 5"/>
          <p:cNvSpPr/>
          <p:nvPr/>
        </p:nvSpPr>
        <p:spPr>
          <a:xfrm>
            <a:off x="1742760" y="4956480"/>
            <a:ext cx="9688320" cy="8211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orderRects([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[3, 4]</a:t>
            </a:r>
            <a:r>
              <a:rPr b="1" lang="en-US" sz="2400" spc="-1" strike="noStrike">
                <a:solidFill>
                  <a:srgbClr val="ffffff"/>
                </a:solidFill>
                <a:latin typeface="Consolas"/>
              </a:rPr>
              <a:t>,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 [5, 3]</a:t>
            </a:r>
            <a:r>
              <a:rPr b="1" lang="en-US" sz="2400" spc="-1" strike="noStrike">
                <a:solidFill>
                  <a:srgbClr val="ffffff"/>
                </a:solidFill>
                <a:latin typeface="Consolas"/>
              </a:rPr>
              <a:t>,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 [3, 4]</a:t>
            </a:r>
            <a:r>
              <a:rPr b="1" lang="en-US" sz="2400" spc="-1" strike="noStrike">
                <a:solidFill>
                  <a:srgbClr val="ffffff"/>
                </a:solidFill>
                <a:latin typeface="Consolas"/>
              </a:rPr>
              <a:t>,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 [3, 5]</a:t>
            </a:r>
            <a:r>
              <a:rPr b="1" lang="en-US" sz="2400" spc="-1" strike="noStrike">
                <a:solidFill>
                  <a:srgbClr val="ffffff"/>
                </a:solidFill>
                <a:latin typeface="Consolas"/>
              </a:rPr>
              <a:t>,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 [12, 1]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])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1" dur="indefinite" restart="never" nodeType="tmRoot">
          <p:childTnLst>
            <p:seq>
              <p:cTn id="142" dur="indefinite" nodeType="mainSeq">
                <p:childTnLst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1139040" y="4667760"/>
            <a:ext cx="9831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Closures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1" name="TextShape 2"/>
          <p:cNvSpPr txBox="1"/>
          <p:nvPr/>
        </p:nvSpPr>
        <p:spPr>
          <a:xfrm>
            <a:off x="1139040" y="5565240"/>
            <a:ext cx="9831960" cy="6879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Enclosing Object State in a Function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282" name="Group 3"/>
          <p:cNvGrpSpPr/>
          <p:nvPr/>
        </p:nvGrpSpPr>
        <p:grpSpPr>
          <a:xfrm>
            <a:off x="1446120" y="1371600"/>
            <a:ext cx="9219960" cy="2742840"/>
            <a:chOff x="1446120" y="1371600"/>
            <a:chExt cx="9219960" cy="2742840"/>
          </a:xfrm>
        </p:grpSpPr>
        <p:sp>
          <p:nvSpPr>
            <p:cNvPr id="283" name="CustomShape 4"/>
            <p:cNvSpPr/>
            <p:nvPr/>
          </p:nvSpPr>
          <p:spPr>
            <a:xfrm>
              <a:off x="4560840" y="1371600"/>
              <a:ext cx="3123720" cy="2742840"/>
            </a:xfrm>
            <a:prstGeom prst="roundRect">
              <a:avLst>
                <a:gd name="adj" fmla="val 5385"/>
              </a:avLst>
            </a:prstGeom>
            <a:ln w="57240">
              <a:solidFill>
                <a:srgbClr val="f3cd60"/>
              </a:solidFill>
              <a:custDash>
                <a:ds d="300000" sp="1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4" name="CustomShape 5"/>
            <p:cNvSpPr/>
            <p:nvPr/>
          </p:nvSpPr>
          <p:spPr>
            <a:xfrm flipH="1" flipV="1">
              <a:off x="5789520" y="2361600"/>
              <a:ext cx="151920" cy="63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tx2">
                  <a:lumMod val="75000"/>
                </a:schemeClr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5" name="CustomShape 6"/>
            <p:cNvSpPr/>
            <p:nvPr/>
          </p:nvSpPr>
          <p:spPr>
            <a:xfrm flipH="1">
              <a:off x="6322320" y="2362320"/>
              <a:ext cx="75960" cy="63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tx2">
                  <a:lumMod val="75000"/>
                </a:schemeClr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86" name="Group 7"/>
            <p:cNvGrpSpPr/>
            <p:nvPr/>
          </p:nvGrpSpPr>
          <p:grpSpPr>
            <a:xfrm>
              <a:off x="1446120" y="2362320"/>
              <a:ext cx="2371680" cy="761760"/>
              <a:chOff x="1446120" y="2362320"/>
              <a:chExt cx="2371680" cy="761760"/>
            </a:xfrm>
          </p:grpSpPr>
          <p:sp>
            <p:nvSpPr>
              <p:cNvPr id="287" name="CustomShape 8"/>
              <p:cNvSpPr/>
              <p:nvPr/>
            </p:nvSpPr>
            <p:spPr>
              <a:xfrm>
                <a:off x="1446120" y="2362320"/>
                <a:ext cx="2371680" cy="761760"/>
              </a:xfrm>
              <a:prstGeom prst="roundRect">
                <a:avLst>
                  <a:gd name="adj" fmla="val 50000"/>
                </a:avLst>
              </a:prstGeom>
              <a:ln w="38160">
                <a:solidFill>
                  <a:srgbClr val="f3cd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3200" spc="-1" strike="noStrike">
                    <a:solidFill>
                      <a:srgbClr val="ffffff"/>
                    </a:solidFill>
                    <a:latin typeface="Calibri"/>
                  </a:rPr>
                  <a:t>function</a:t>
                </a:r>
                <a:endParaRPr b="0" lang="en-US" sz="3200" spc="-1" strike="noStrike">
                  <a:latin typeface="Arial"/>
                </a:endParaRPr>
              </a:p>
            </p:txBody>
          </p:sp>
          <p:sp>
            <p:nvSpPr>
              <p:cNvPr id="288" name="CustomShape 9"/>
              <p:cNvSpPr/>
              <p:nvPr/>
            </p:nvSpPr>
            <p:spPr>
              <a:xfrm>
                <a:off x="3227760" y="2600640"/>
                <a:ext cx="304560" cy="304560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89" name="CustomShape 10"/>
            <p:cNvSpPr/>
            <p:nvPr/>
          </p:nvSpPr>
          <p:spPr>
            <a:xfrm flipV="1">
              <a:off x="3532680" y="2733840"/>
              <a:ext cx="1027440" cy="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tx2">
                  <a:lumMod val="75000"/>
                </a:schemeClr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0" name="CustomShape 11"/>
            <p:cNvSpPr/>
            <p:nvPr/>
          </p:nvSpPr>
          <p:spPr>
            <a:xfrm>
              <a:off x="7046280" y="3381120"/>
              <a:ext cx="13338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tx2">
                  <a:lumMod val="75000"/>
                </a:schemeClr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1" name="CustomShape 12"/>
            <p:cNvSpPr/>
            <p:nvPr/>
          </p:nvSpPr>
          <p:spPr>
            <a:xfrm>
              <a:off x="8380440" y="3000240"/>
              <a:ext cx="2285640" cy="761760"/>
            </a:xfrm>
            <a:prstGeom prst="roundRect">
              <a:avLst>
                <a:gd name="adj" fmla="val 50000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"/>
                </a:rPr>
                <a:t>function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2" name="CustomShape 13"/>
            <p:cNvSpPr/>
            <p:nvPr/>
          </p:nvSpPr>
          <p:spPr>
            <a:xfrm>
              <a:off x="4951440" y="1676520"/>
              <a:ext cx="1695240" cy="68544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"/>
                </a:rPr>
                <a:t>counter</a:t>
              </a:r>
              <a:endParaRPr b="0" lang="en-US" sz="3200" spc="-1" strike="noStrike">
                <a:latin typeface="Arial"/>
              </a:endParaRPr>
            </a:p>
          </p:txBody>
        </p:sp>
        <p:grpSp>
          <p:nvGrpSpPr>
            <p:cNvPr id="293" name="Group 14"/>
            <p:cNvGrpSpPr/>
            <p:nvPr/>
          </p:nvGrpSpPr>
          <p:grpSpPr>
            <a:xfrm>
              <a:off x="4988880" y="3000240"/>
              <a:ext cx="2285640" cy="761760"/>
              <a:chOff x="4988880" y="3000240"/>
              <a:chExt cx="2285640" cy="761760"/>
            </a:xfrm>
          </p:grpSpPr>
          <p:sp>
            <p:nvSpPr>
              <p:cNvPr id="294" name="CustomShape 15"/>
              <p:cNvSpPr/>
              <p:nvPr/>
            </p:nvSpPr>
            <p:spPr>
              <a:xfrm>
                <a:off x="4988880" y="3000240"/>
                <a:ext cx="2285640" cy="761760"/>
              </a:xfrm>
              <a:prstGeom prst="roundRect">
                <a:avLst>
                  <a:gd name="adj" fmla="val 50000"/>
                </a:avLst>
              </a:prstGeom>
              <a:ln w="38160">
                <a:solidFill>
                  <a:srgbClr val="f3cd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3200" spc="-1" strike="noStrike">
                    <a:solidFill>
                      <a:srgbClr val="ffffff"/>
                    </a:solidFill>
                    <a:latin typeface="Calibri"/>
                  </a:rPr>
                  <a:t>function</a:t>
                </a:r>
                <a:endParaRPr b="0" lang="en-US" sz="3200" spc="-1" strike="noStrike">
                  <a:latin typeface="Arial"/>
                </a:endParaRPr>
              </a:p>
            </p:txBody>
          </p:sp>
          <p:sp>
            <p:nvSpPr>
              <p:cNvPr id="295" name="CustomShape 16"/>
              <p:cNvSpPr/>
              <p:nvPr/>
            </p:nvSpPr>
            <p:spPr>
              <a:xfrm>
                <a:off x="6741360" y="3228840"/>
                <a:ext cx="304560" cy="304560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96" name="CustomShape 17"/>
            <p:cNvSpPr/>
            <p:nvPr/>
          </p:nvSpPr>
          <p:spPr>
            <a:xfrm>
              <a:off x="6647040" y="1676520"/>
              <a:ext cx="627120" cy="68544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"/>
                </a:rPr>
                <a:t>1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7" name="CustomShape 18"/>
            <p:cNvSpPr/>
            <p:nvPr/>
          </p:nvSpPr>
          <p:spPr>
            <a:xfrm>
              <a:off x="10115280" y="3238560"/>
              <a:ext cx="304560" cy="30456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5" dur="indefinite" restart="never" nodeType="tmRoot">
          <p:childTnLst>
            <p:seq>
              <p:cTn id="1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4000F5D-F543-44BB-B88C-80361A3D5728}" type="slidenum">
              <a:rPr b="0" lang="en-US" sz="8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299" name="TextShape 2"/>
          <p:cNvSpPr txBox="1"/>
          <p:nvPr/>
        </p:nvSpPr>
        <p:spPr>
          <a:xfrm>
            <a:off x="190440" y="1066680"/>
            <a:ext cx="1161864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3cd60"/>
                </a:solidFill>
                <a:latin typeface="Calibri"/>
              </a:rPr>
              <a:t>Closure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==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</a:rPr>
              <a:t>state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maintained (closed) inside a function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Hidden from the outside world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Example: counter with closures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0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</a:rPr>
              <a:t>What is Closure?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1" name="CustomShape 4"/>
          <p:cNvSpPr/>
          <p:nvPr/>
        </p:nvSpPr>
        <p:spPr>
          <a:xfrm>
            <a:off x="912960" y="3215880"/>
            <a:ext cx="5790960" cy="27021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function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counterClosure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()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let counter = 0;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function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getNextCount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()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console.log(++counter);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return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getNextCount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2" name="CustomShape 5"/>
          <p:cNvSpPr/>
          <p:nvPr/>
        </p:nvSpPr>
        <p:spPr>
          <a:xfrm>
            <a:off x="7085160" y="3215880"/>
            <a:ext cx="4114440" cy="27021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let count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counterClosure();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count();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// 1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count();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// 2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count();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// 3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count();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// 4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count();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// 5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7" dur="indefinite" restart="never" nodeType="tmRoot">
          <p:childTnLst>
            <p:seq>
              <p:cTn id="178" dur="indefinite" nodeType="mainSeq">
                <p:childTnLst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5BAC3EA-D315-4E86-828C-CFCEF79925E0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0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Closures – Shorter Syntax with IIFE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684360" y="1828800"/>
            <a:ext cx="5409720" cy="44096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let counter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=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(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function()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let num = 0;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return function()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console.log(++num);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)()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counter();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// 1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counter();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// 2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counter();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// 3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6" name="CustomShape 4"/>
          <p:cNvSpPr/>
          <p:nvPr/>
        </p:nvSpPr>
        <p:spPr>
          <a:xfrm>
            <a:off x="6491520" y="1828800"/>
            <a:ext cx="4936320" cy="4836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let counter =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(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() =&gt;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let num = 0;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return () =&gt;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console.log(++num);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)()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counter();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// 1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counter();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// 2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counter();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// 3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counter();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// 4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9" dur="indefinite" restart="never" nodeType="tmRoot">
          <p:childTnLst>
            <p:seq>
              <p:cTn id="190" dur="indefinite" nodeType="mainSeq">
                <p:childTnLst>
                  <p:par>
                    <p:cTn id="191" fill="hold">
                      <p:stCondLst>
                        <p:cond delay="0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3827D99-BCF1-4496-A9AD-7FE71594DDEA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08" name="TextShape 2"/>
          <p:cNvSpPr txBox="1"/>
          <p:nvPr/>
        </p:nvSpPr>
        <p:spPr>
          <a:xfrm>
            <a:off x="190440" y="1151280"/>
            <a:ext cx="1137564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Using closures write a JS function that returns the next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Fibonacci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number, each time i's called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9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Problem: Fibonacci with Closures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0" name="CustomShape 4"/>
          <p:cNvSpPr/>
          <p:nvPr/>
        </p:nvSpPr>
        <p:spPr>
          <a:xfrm>
            <a:off x="1979640" y="3457080"/>
            <a:ext cx="860760" cy="577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x3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1" name="CustomShape 5"/>
          <p:cNvSpPr/>
          <p:nvPr/>
        </p:nvSpPr>
        <p:spPr>
          <a:xfrm>
            <a:off x="1979640" y="4653360"/>
            <a:ext cx="860760" cy="15526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1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1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2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2" name="CustomShape 6"/>
          <p:cNvSpPr/>
          <p:nvPr/>
        </p:nvSpPr>
        <p:spPr>
          <a:xfrm>
            <a:off x="2263680" y="4151520"/>
            <a:ext cx="293040" cy="3960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7"/>
          <p:cNvSpPr/>
          <p:nvPr/>
        </p:nvSpPr>
        <p:spPr>
          <a:xfrm>
            <a:off x="4037040" y="2964600"/>
            <a:ext cx="860760" cy="577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x4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4" name="CustomShape 8"/>
          <p:cNvSpPr/>
          <p:nvPr/>
        </p:nvSpPr>
        <p:spPr>
          <a:xfrm>
            <a:off x="4037040" y="4160880"/>
            <a:ext cx="860760" cy="20401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1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1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2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3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5" name="CustomShape 9"/>
          <p:cNvSpPr/>
          <p:nvPr/>
        </p:nvSpPr>
        <p:spPr>
          <a:xfrm>
            <a:off x="4321080" y="3659040"/>
            <a:ext cx="293040" cy="3960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10"/>
          <p:cNvSpPr/>
          <p:nvPr/>
        </p:nvSpPr>
        <p:spPr>
          <a:xfrm>
            <a:off x="6079320" y="2472120"/>
            <a:ext cx="860760" cy="577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x5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7" name="CustomShape 11"/>
          <p:cNvSpPr/>
          <p:nvPr/>
        </p:nvSpPr>
        <p:spPr>
          <a:xfrm>
            <a:off x="6079320" y="3668400"/>
            <a:ext cx="860760" cy="25275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1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1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2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3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5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8" name="CustomShape 12"/>
          <p:cNvSpPr/>
          <p:nvPr/>
        </p:nvSpPr>
        <p:spPr>
          <a:xfrm>
            <a:off x="6363000" y="3166560"/>
            <a:ext cx="293040" cy="3960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13"/>
          <p:cNvSpPr/>
          <p:nvPr/>
        </p:nvSpPr>
        <p:spPr>
          <a:xfrm>
            <a:off x="8539920" y="1981080"/>
            <a:ext cx="916200" cy="577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x12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0" name="CustomShape 14"/>
          <p:cNvSpPr/>
          <p:nvPr/>
        </p:nvSpPr>
        <p:spPr>
          <a:xfrm>
            <a:off x="8016120" y="3176280"/>
            <a:ext cx="860760" cy="3015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1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1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2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3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5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8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1" name="CustomShape 15"/>
          <p:cNvSpPr/>
          <p:nvPr/>
        </p:nvSpPr>
        <p:spPr>
          <a:xfrm>
            <a:off x="8851680" y="2677320"/>
            <a:ext cx="293040" cy="3960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16"/>
          <p:cNvSpPr/>
          <p:nvPr/>
        </p:nvSpPr>
        <p:spPr>
          <a:xfrm>
            <a:off x="8877240" y="3176280"/>
            <a:ext cx="1103040" cy="3015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13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21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34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55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89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144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7" dur="indefinite" restart="never" nodeType="tmRoot">
          <p:childTnLst>
            <p:seq>
              <p:cTn id="1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B2A4E9A-A7C4-496E-9771-68E1FB8BB6EE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2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Fibonacci with Closures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25" name="Picture 5" descr=""/>
          <p:cNvPicPr/>
          <p:nvPr/>
        </p:nvPicPr>
        <p:blipFill>
          <a:blip r:embed="rId1"/>
          <a:stretch/>
        </p:blipFill>
        <p:spPr>
          <a:xfrm>
            <a:off x="7276320" y="1143000"/>
            <a:ext cx="4059360" cy="4884840"/>
          </a:xfrm>
          <a:prstGeom prst="rect">
            <a:avLst/>
          </a:prstGeom>
          <a:ln>
            <a:noFill/>
          </a:ln>
        </p:spPr>
      </p:pic>
      <p:sp>
        <p:nvSpPr>
          <p:cNvPr id="326" name="CustomShape 3"/>
          <p:cNvSpPr/>
          <p:nvPr/>
        </p:nvSpPr>
        <p:spPr>
          <a:xfrm>
            <a:off x="799200" y="1151280"/>
            <a:ext cx="6056640" cy="48571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72000" bIns="72000">
            <a:spAutoFit/>
          </a:bodyPr>
          <a:p>
            <a:pPr>
              <a:lnSpc>
                <a:spcPct val="8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function getFibonator()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let f0 = 0, f1 = 1;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return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function()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let f2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=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f0 +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f1;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f0 = f1;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f1 = f2;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return f1;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let fib = getFibonator();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fib(); </a:t>
            </a:r>
            <a:r>
              <a:rPr b="1" i="1" lang="en-US" sz="2800" spc="-1" strike="noStrike">
                <a:solidFill>
                  <a:srgbClr val="f3cd60"/>
                </a:solidFill>
                <a:latin typeface="Consolas"/>
              </a:rPr>
              <a:t>// 1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fib(); </a:t>
            </a:r>
            <a:r>
              <a:rPr b="1" i="1" lang="en-US" sz="2800" spc="-1" strike="noStrike">
                <a:solidFill>
                  <a:srgbClr val="f3cd60"/>
                </a:solidFill>
                <a:latin typeface="Consolas"/>
              </a:rPr>
              <a:t>// 1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fib(); </a:t>
            </a:r>
            <a:r>
              <a:rPr b="1" i="1" lang="en-US" sz="2800" spc="-1" strike="noStrike">
                <a:solidFill>
                  <a:srgbClr val="f3cd60"/>
                </a:solidFill>
                <a:latin typeface="Consolas"/>
              </a:rPr>
              <a:t>// 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7" name="CustomShape 4"/>
          <p:cNvSpPr/>
          <p:nvPr/>
        </p:nvSpPr>
        <p:spPr>
          <a:xfrm>
            <a:off x="816120" y="6187320"/>
            <a:ext cx="10556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hlinkClick r:id="rId2"/>
              </a:rPr>
              <a:t>https://judge.softuni.bg/Contests/334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9" dur="indefinite" restart="never" nodeType="tmRoot">
          <p:childTnLst>
            <p:seq>
              <p:cTn id="200" dur="indefinite" nodeType="mainSeq">
                <p:childTnLst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2356560" y="4749120"/>
            <a:ext cx="7475400" cy="16513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 algn="ctr">
              <a:lnSpc>
                <a:spcPct val="95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Module and Revealing</a:t>
            </a:r>
            <a:br/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Module Patterns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329" name="Group 2"/>
          <p:cNvGrpSpPr/>
          <p:nvPr/>
        </p:nvGrpSpPr>
        <p:grpSpPr>
          <a:xfrm>
            <a:off x="1324080" y="954000"/>
            <a:ext cx="9462600" cy="3441960"/>
            <a:chOff x="1324080" y="954000"/>
            <a:chExt cx="9462600" cy="3441960"/>
          </a:xfrm>
        </p:grpSpPr>
        <p:sp>
          <p:nvSpPr>
            <p:cNvPr id="330" name="CustomShape 3"/>
            <p:cNvSpPr/>
            <p:nvPr/>
          </p:nvSpPr>
          <p:spPr>
            <a:xfrm>
              <a:off x="4420080" y="954000"/>
              <a:ext cx="3123720" cy="3113640"/>
            </a:xfrm>
            <a:prstGeom prst="roundRect">
              <a:avLst>
                <a:gd name="adj" fmla="val 5385"/>
              </a:avLst>
            </a:prstGeom>
            <a:ln w="57240">
              <a:solidFill>
                <a:srgbClr val="f3cd60"/>
              </a:solidFill>
              <a:custDash>
                <a:ds d="300000" sp="1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"/>
                </a:rPr>
                <a:t>closure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31" name="CustomShape 4"/>
            <p:cNvSpPr/>
            <p:nvPr/>
          </p:nvSpPr>
          <p:spPr>
            <a:xfrm flipH="1" flipV="1">
              <a:off x="5649120" y="2355120"/>
              <a:ext cx="151920" cy="63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tx2">
                  <a:lumMod val="75000"/>
                </a:schemeClr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2" name="CustomShape 5"/>
            <p:cNvSpPr/>
            <p:nvPr/>
          </p:nvSpPr>
          <p:spPr>
            <a:xfrm flipH="1">
              <a:off x="6181560" y="2355840"/>
              <a:ext cx="75960" cy="63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tx2">
                  <a:lumMod val="75000"/>
                </a:schemeClr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333" name="Group 6"/>
            <p:cNvGrpSpPr/>
            <p:nvPr/>
          </p:nvGrpSpPr>
          <p:grpSpPr>
            <a:xfrm>
              <a:off x="1324080" y="2127240"/>
              <a:ext cx="2371680" cy="761760"/>
              <a:chOff x="1324080" y="2127240"/>
              <a:chExt cx="2371680" cy="761760"/>
            </a:xfrm>
          </p:grpSpPr>
          <p:sp>
            <p:nvSpPr>
              <p:cNvPr id="334" name="CustomShape 7"/>
              <p:cNvSpPr/>
              <p:nvPr/>
            </p:nvSpPr>
            <p:spPr>
              <a:xfrm>
                <a:off x="1324080" y="2127240"/>
                <a:ext cx="2371680" cy="761760"/>
              </a:xfrm>
              <a:prstGeom prst="roundRect">
                <a:avLst>
                  <a:gd name="adj" fmla="val 50000"/>
                </a:avLst>
              </a:prstGeom>
              <a:ln w="38160">
                <a:solidFill>
                  <a:srgbClr val="f3cd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3200" spc="-1" strike="noStrike">
                    <a:solidFill>
                      <a:srgbClr val="ffffff"/>
                    </a:solidFill>
                    <a:latin typeface="Calibri"/>
                  </a:rPr>
                  <a:t>function</a:t>
                </a:r>
                <a:endParaRPr b="0" lang="en-US" sz="3200" spc="-1" strike="noStrike">
                  <a:latin typeface="Arial"/>
                </a:endParaRPr>
              </a:p>
            </p:txBody>
          </p:sp>
          <p:sp>
            <p:nvSpPr>
              <p:cNvPr id="335" name="CustomShape 8"/>
              <p:cNvSpPr/>
              <p:nvPr/>
            </p:nvSpPr>
            <p:spPr>
              <a:xfrm>
                <a:off x="3105720" y="2365560"/>
                <a:ext cx="304560" cy="304560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336" name="CustomShape 9"/>
            <p:cNvSpPr/>
            <p:nvPr/>
          </p:nvSpPr>
          <p:spPr>
            <a:xfrm flipV="1">
              <a:off x="3410640" y="2504520"/>
              <a:ext cx="1009080" cy="6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tx2">
                  <a:lumMod val="75000"/>
                </a:schemeClr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7" name="CustomShape 10"/>
            <p:cNvSpPr/>
            <p:nvPr/>
          </p:nvSpPr>
          <p:spPr>
            <a:xfrm>
              <a:off x="7048080" y="3374640"/>
              <a:ext cx="1147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tx2">
                  <a:lumMod val="75000"/>
                </a:schemeClr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8" name="CustomShape 11"/>
            <p:cNvSpPr/>
            <p:nvPr/>
          </p:nvSpPr>
          <p:spPr>
            <a:xfrm>
              <a:off x="8196120" y="2353320"/>
              <a:ext cx="2590560" cy="2042640"/>
            </a:xfrm>
            <a:prstGeom prst="roundRect">
              <a:avLst>
                <a:gd name="adj" fmla="val 4203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"/>
                </a:rPr>
                <a:t>object</a:t>
              </a:r>
              <a:endParaRPr b="0" lang="en-US" sz="3200" spc="-1" strike="noStrike">
                <a:latin typeface="Arial"/>
              </a:endParaRPr>
            </a:p>
            <a:p>
              <a:pPr marL="534960" indent="-360000">
                <a:lnSpc>
                  <a:spcPct val="95000"/>
                </a:lnSpc>
                <a:buClr>
                  <a:srgbClr val="f3cd60"/>
                </a:buClr>
                <a:buFont typeface="Wingdings" charset="2"/>
                <a:buChar char=""/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"/>
                </a:rPr>
                <a:t>increase()</a:t>
              </a:r>
              <a:endParaRPr b="0" lang="en-US" sz="3200" spc="-1" strike="noStrike">
                <a:latin typeface="Arial"/>
              </a:endParaRPr>
            </a:p>
            <a:p>
              <a:pPr marL="534960" indent="-360000">
                <a:lnSpc>
                  <a:spcPct val="95000"/>
                </a:lnSpc>
                <a:buClr>
                  <a:srgbClr val="f3cd60"/>
                </a:buClr>
                <a:buFont typeface="Wingdings" charset="2"/>
                <a:buChar char=""/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"/>
                </a:rPr>
                <a:t>decrease()</a:t>
              </a:r>
              <a:endParaRPr b="0" lang="en-US" sz="3200" spc="-1" strike="noStrike">
                <a:latin typeface="Arial"/>
              </a:endParaRPr>
            </a:p>
            <a:p>
              <a:pPr marL="534960" indent="-360000">
                <a:lnSpc>
                  <a:spcPct val="95000"/>
                </a:lnSpc>
                <a:buClr>
                  <a:srgbClr val="f3cd60"/>
                </a:buClr>
                <a:buFont typeface="Wingdings" charset="2"/>
                <a:buChar char=""/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"/>
                </a:rPr>
                <a:t>value()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39" name="CustomShape 12"/>
            <p:cNvSpPr/>
            <p:nvPr/>
          </p:nvSpPr>
          <p:spPr>
            <a:xfrm>
              <a:off x="4810680" y="1650600"/>
              <a:ext cx="1695240" cy="68544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"/>
                </a:rPr>
                <a:t>counter</a:t>
              </a:r>
              <a:endParaRPr b="0" lang="en-US" sz="3200" spc="-1" strike="noStrike">
                <a:latin typeface="Arial"/>
              </a:endParaRPr>
            </a:p>
          </p:txBody>
        </p:sp>
        <p:grpSp>
          <p:nvGrpSpPr>
            <p:cNvPr id="340" name="Group 13"/>
            <p:cNvGrpSpPr/>
            <p:nvPr/>
          </p:nvGrpSpPr>
          <p:grpSpPr>
            <a:xfrm>
              <a:off x="4732920" y="2993760"/>
              <a:ext cx="2516040" cy="761760"/>
              <a:chOff x="4732920" y="2993760"/>
              <a:chExt cx="2516040" cy="761760"/>
            </a:xfrm>
          </p:grpSpPr>
          <p:sp>
            <p:nvSpPr>
              <p:cNvPr id="341" name="CustomShape 14"/>
              <p:cNvSpPr/>
              <p:nvPr/>
            </p:nvSpPr>
            <p:spPr>
              <a:xfrm>
                <a:off x="4732920" y="2993760"/>
                <a:ext cx="2516040" cy="761760"/>
              </a:xfrm>
              <a:prstGeom prst="roundRect">
                <a:avLst>
                  <a:gd name="adj" fmla="val 50000"/>
                </a:avLst>
              </a:prstGeom>
              <a:ln w="38160">
                <a:solidFill>
                  <a:srgbClr val="f3cd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3200" spc="-1" strike="noStrike">
                    <a:solidFill>
                      <a:srgbClr val="ffffff"/>
                    </a:solidFill>
                    <a:latin typeface="Calibri"/>
                  </a:rPr>
                  <a:t>object </a:t>
                </a:r>
                <a:r>
                  <a:rPr b="1" lang="en-US" sz="3200" spc="-1" strike="noStrike">
                    <a:solidFill>
                      <a:srgbClr val="ffffff"/>
                    </a:solidFill>
                    <a:latin typeface="Consolas"/>
                  </a:rPr>
                  <a:t>{</a:t>
                </a:r>
                <a:r>
                  <a:rPr b="0" lang="en-US" sz="3200" spc="-1" strike="noStrike">
                    <a:solidFill>
                      <a:srgbClr val="ffffff"/>
                    </a:solidFill>
                    <a:latin typeface="Calibri"/>
                  </a:rPr>
                  <a:t> </a:t>
                </a:r>
                <a:r>
                  <a:rPr b="1" lang="en-US" sz="3200" spc="-1" strike="noStrike">
                    <a:solidFill>
                      <a:srgbClr val="ffffff"/>
                    </a:solidFill>
                    <a:latin typeface="Consolas"/>
                  </a:rPr>
                  <a:t>}</a:t>
                </a:r>
                <a:endParaRPr b="0" lang="en-US" sz="3200" spc="-1" strike="noStrike">
                  <a:latin typeface="Arial"/>
                </a:endParaRPr>
              </a:p>
            </p:txBody>
          </p:sp>
          <p:sp>
            <p:nvSpPr>
              <p:cNvPr id="342" name="CustomShape 15"/>
              <p:cNvSpPr/>
              <p:nvPr/>
            </p:nvSpPr>
            <p:spPr>
              <a:xfrm>
                <a:off x="6743520" y="3222360"/>
                <a:ext cx="304560" cy="304560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343" name="CustomShape 16"/>
            <p:cNvSpPr/>
            <p:nvPr/>
          </p:nvSpPr>
          <p:spPr>
            <a:xfrm>
              <a:off x="6506640" y="1650600"/>
              <a:ext cx="627120" cy="68544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"/>
                </a:rPr>
                <a:t>5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44" name="CustomShape 17"/>
            <p:cNvSpPr/>
            <p:nvPr/>
          </p:nvSpPr>
          <p:spPr>
            <a:xfrm flipV="1" rot="16200000">
              <a:off x="8133120" y="993960"/>
              <a:ext cx="359640" cy="2356920"/>
            </a:xfrm>
            <a:prstGeom prst="bentConnector2">
              <a:avLst/>
            </a:prstGeom>
            <a:noFill/>
            <a:ln w="38160">
              <a:solidFill>
                <a:schemeClr val="tx2">
                  <a:lumMod val="75000"/>
                </a:schemeClr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1" dur="indefinite" restart="never" nodeType="tmRoot">
          <p:childTnLst>
            <p:seq>
              <p:cTn id="2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2591108-5E0F-410D-8B8B-981BAD9F9AF2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46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"Module" Pattern (with Object Literal)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7" name="CustomShape 3"/>
          <p:cNvSpPr/>
          <p:nvPr/>
        </p:nvSpPr>
        <p:spPr>
          <a:xfrm>
            <a:off x="760320" y="1235520"/>
            <a:ext cx="10667520" cy="59248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72000" bIns="72000">
            <a:spAutoFit/>
          </a:bodyPr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let moduleObj =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count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: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0,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// public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increase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: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function(num)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{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return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this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.count += num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},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decrease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: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function(num)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{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return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this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.count -= num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},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value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: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function()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{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return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this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.count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moduleObj.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count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= 2;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// the counter is accessible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console.log(moduleObj.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value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());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// 2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console.log(moduleObj.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increas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e(5));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// 7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console.log(moduleObj.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decrease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(1));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// 6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48" name="Picture 2" descr=""/>
          <p:cNvPicPr/>
          <p:nvPr/>
        </p:nvPicPr>
        <p:blipFill>
          <a:blip r:embed="rId1"/>
          <a:stretch/>
        </p:blipFill>
        <p:spPr>
          <a:xfrm>
            <a:off x="9243360" y="4114800"/>
            <a:ext cx="1989720" cy="203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3" dur="indefinite" restart="never" nodeType="tmRoot">
          <p:childTnLst>
            <p:seq>
              <p:cTn id="224" dur="indefinite" nodeType="mainSeq">
                <p:childTnLst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EFCC477F-D4C7-4E6E-A47B-82EDA0405441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50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"Module" Pattern (with Closure)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760320" y="1150560"/>
            <a:ext cx="10667520" cy="55609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72000" bIns="72000">
            <a:spAutoFit/>
          </a:bodyPr>
          <a:p>
            <a:pPr>
              <a:lnSpc>
                <a:spcPct val="9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let module =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(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function()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let count = 0;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// private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return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increase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: (num) =&gt; count += num,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decrease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: (num) =&gt; count -= num,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value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: () =&gt; count,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)()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console.log(module.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value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());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// 0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console.log(module.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increase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(5));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// 5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console.log(module.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decrease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(2));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// 3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console.log(module.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count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);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// undefined (not accessible)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52" name="Picture 55" descr=""/>
          <p:cNvPicPr/>
          <p:nvPr/>
        </p:nvPicPr>
        <p:blipFill>
          <a:blip r:embed="rId1"/>
          <a:stretch/>
        </p:blipFill>
        <p:spPr>
          <a:xfrm>
            <a:off x="7008840" y="1324440"/>
            <a:ext cx="4253760" cy="1623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7" dur="indefinite" restart="never" nodeType="tmRoot">
          <p:childTnLst>
            <p:seq>
              <p:cTn id="238" dur="indefinite" nodeType="mainSeq">
                <p:childTnLst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Table of Contents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1" name="TextShape 2"/>
          <p:cNvSpPr txBox="1"/>
          <p:nvPr/>
        </p:nvSpPr>
        <p:spPr>
          <a:xfrm>
            <a:off x="190440" y="1191600"/>
            <a:ext cx="11804400" cy="5529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446040" indent="-44568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Object Composition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446040" indent="-44568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Closures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446040" indent="-44568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Module and Revealing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Module Patterns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446040" indent="-44568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Object Inheritance and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Prototype Chain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446040" indent="-44568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Objects Interacting with DOM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2" name="TextShape 3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DE07FC4-9F0E-418C-906C-311D96E386A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33" name="Picture 2" descr=""/>
          <p:cNvPicPr/>
          <p:nvPr/>
        </p:nvPicPr>
        <p:blipFill>
          <a:blip r:embed="rId1"/>
          <a:stretch/>
        </p:blipFill>
        <p:spPr>
          <a:xfrm>
            <a:off x="5787360" y="1144440"/>
            <a:ext cx="2044800" cy="2044800"/>
          </a:xfrm>
          <a:prstGeom prst="rect">
            <a:avLst/>
          </a:prstGeom>
          <a:ln>
            <a:noFill/>
          </a:ln>
        </p:spPr>
      </p:pic>
      <p:pic>
        <p:nvPicPr>
          <p:cNvPr id="234" name="Picture 7" descr=""/>
          <p:cNvPicPr/>
          <p:nvPr/>
        </p:nvPicPr>
        <p:blipFill>
          <a:blip r:embed="rId2"/>
          <a:stretch/>
        </p:blipFill>
        <p:spPr>
          <a:xfrm>
            <a:off x="7923240" y="1486440"/>
            <a:ext cx="3574440" cy="4609440"/>
          </a:xfrm>
          <a:prstGeom prst="rect">
            <a:avLst/>
          </a:prstGeom>
          <a:ln>
            <a:noFill/>
          </a:ln>
        </p:spPr>
      </p:pic>
      <p:pic>
        <p:nvPicPr>
          <p:cNvPr id="235" name="Picture 4" descr=""/>
          <p:cNvPicPr/>
          <p:nvPr/>
        </p:nvPicPr>
        <p:blipFill>
          <a:blip r:embed="rId3"/>
          <a:stretch/>
        </p:blipFill>
        <p:spPr>
          <a:xfrm>
            <a:off x="5726520" y="3657600"/>
            <a:ext cx="1760760" cy="1760760"/>
          </a:xfrm>
          <a:prstGeom prst="rect">
            <a:avLst/>
          </a:prstGeom>
          <a:ln>
            <a:noFill/>
          </a:ln>
        </p:spPr>
      </p:pic>
      <p:pic>
        <p:nvPicPr>
          <p:cNvPr id="236" name="Picture 8" descr=""/>
          <p:cNvPicPr/>
          <p:nvPr/>
        </p:nvPicPr>
        <p:blipFill>
          <a:blip r:embed="rId4"/>
          <a:stretch/>
        </p:blipFill>
        <p:spPr>
          <a:xfrm rot="397200">
            <a:off x="10150560" y="1363680"/>
            <a:ext cx="1211400" cy="1211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760320" y="1150560"/>
            <a:ext cx="10667520" cy="59659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72000" bIns="72000">
            <a:spAutoFit/>
          </a:bodyPr>
          <a:p>
            <a:pPr>
              <a:lnSpc>
                <a:spcPct val="9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let revModule =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(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function()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let count = 0;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// private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function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change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(amount) {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return count += amount;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function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increase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(num) {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return change(num);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function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decrease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(num) {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return change(-num);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function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value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() {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return count;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return {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increase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,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decrease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,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value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};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)()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console.log(revModule.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value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());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// 0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console.log(revModule.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increase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(5));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// 5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console.log(revModule.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decrease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(2));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// 3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console.log(module.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count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);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// undefined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 (not accessible)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54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BD93DCF-9B69-4425-8F42-EC1411184D4E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55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"Revealing Module" Pattern (with Closure)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56" name="Picture 24" descr=""/>
          <p:cNvPicPr/>
          <p:nvPr/>
        </p:nvPicPr>
        <p:blipFill>
          <a:blip r:embed="rId1"/>
          <a:stretch/>
        </p:blipFill>
        <p:spPr>
          <a:xfrm>
            <a:off x="7769160" y="3790440"/>
            <a:ext cx="3499920" cy="133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3" dur="indefinite" restart="never" nodeType="tmRoot">
          <p:childTnLst>
            <p:seq>
              <p:cTn id="264" dur="indefinite" nodeType="mainSeq">
                <p:childTnLst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ED804F1-8BC3-40D8-B3ED-00E149C3323E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58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Using a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closure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(IIFE holding a state inside it) implement a command execution engine to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process list commands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like shown below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9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Problem: List Processor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0" name="CustomShape 4"/>
          <p:cNvSpPr/>
          <p:nvPr/>
        </p:nvSpPr>
        <p:spPr>
          <a:xfrm>
            <a:off x="6627960" y="2601360"/>
            <a:ext cx="2361960" cy="487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3200" spc="-1" strike="noStrike">
                <a:solidFill>
                  <a:srgbClr val="fbeedc"/>
                </a:solidFill>
                <a:latin typeface="Calibri"/>
              </a:rPr>
              <a:t>hello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61" name="CustomShape 5"/>
          <p:cNvSpPr/>
          <p:nvPr/>
        </p:nvSpPr>
        <p:spPr>
          <a:xfrm>
            <a:off x="6627960" y="3153600"/>
            <a:ext cx="2361960" cy="9745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3200" spc="-1" strike="noStrike">
                <a:solidFill>
                  <a:srgbClr val="fbeedc"/>
                </a:solidFill>
                <a:latin typeface="Calibri"/>
              </a:rPr>
              <a:t>hello, again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62" name="CustomShape 6"/>
          <p:cNvSpPr/>
          <p:nvPr/>
        </p:nvSpPr>
        <p:spPr>
          <a:xfrm>
            <a:off x="6627960" y="3699000"/>
            <a:ext cx="2361960" cy="487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3200" spc="-1" strike="noStrike">
                <a:solidFill>
                  <a:srgbClr val="fbeedc"/>
                </a:solidFill>
                <a:latin typeface="Calibri"/>
              </a:rPr>
              <a:t>again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63" name="CustomShape 7"/>
          <p:cNvSpPr/>
          <p:nvPr/>
        </p:nvSpPr>
        <p:spPr>
          <a:xfrm>
            <a:off x="6627960" y="4245120"/>
            <a:ext cx="2361960" cy="9745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3200" spc="-1" strike="noStrike">
                <a:solidFill>
                  <a:srgbClr val="fbeedc"/>
                </a:solidFill>
                <a:latin typeface="Calibri"/>
              </a:rPr>
              <a:t>again, again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64" name="CustomShape 8"/>
          <p:cNvSpPr/>
          <p:nvPr/>
        </p:nvSpPr>
        <p:spPr>
          <a:xfrm>
            <a:off x="6624000" y="4802040"/>
            <a:ext cx="2361960" cy="9745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3200" spc="-1" strike="noStrike">
                <a:solidFill>
                  <a:srgbClr val="fbeedc"/>
                </a:solidFill>
                <a:latin typeface="Calibri"/>
              </a:rPr>
              <a:t>again, again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65" name="CustomShape 9"/>
          <p:cNvSpPr/>
          <p:nvPr/>
        </p:nvSpPr>
        <p:spPr>
          <a:xfrm>
            <a:off x="2970360" y="2514960"/>
            <a:ext cx="3428640" cy="28328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add hello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add again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remove hello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add again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print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66" name="CustomShape 10"/>
          <p:cNvSpPr/>
          <p:nvPr/>
        </p:nvSpPr>
        <p:spPr>
          <a:xfrm>
            <a:off x="2970360" y="5663520"/>
            <a:ext cx="3428640" cy="577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again, again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67" name="CustomShape 11"/>
          <p:cNvSpPr/>
          <p:nvPr/>
        </p:nvSpPr>
        <p:spPr>
          <a:xfrm>
            <a:off x="2425680" y="5077080"/>
            <a:ext cx="418680" cy="96984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1" dur="indefinite" restart="never" nodeType="tmRoot">
          <p:childTnLst>
            <p:seq>
              <p:cTn id="292" dur="indefinite" nodeType="mainSeq">
                <p:childTnLst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16AEAB7-753D-4A74-A273-9EEBCF5BAAFA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69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List Processor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757080" y="1378440"/>
            <a:ext cx="10670760" cy="4477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let commandProcessor =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(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function()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let list = [];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return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add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: (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newItem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) =&gt; list.push(newItem),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remove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: (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item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) =&gt;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list = list.filter(x =&gt; x != item),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print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: () =&gt; console.log(list)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}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)()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;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9" dur="indefinite" restart="never" nodeType="tmRoot">
          <p:childTnLst>
            <p:seq>
              <p:cTn id="330" dur="indefinite" nodeType="mainSeq">
                <p:childTnLst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C5FD59E-6201-44E7-A037-A4412D53A5C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7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List Processor (2)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604800" y="1219320"/>
            <a:ext cx="10975680" cy="39891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function processCommands(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commands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let commandProcessor = (function(){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…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 })();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for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 (let cmd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of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 commands)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let [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cmdName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,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arg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] = cmd.split(' ');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commandProcessor[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cmdName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](arg);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74" name="CustomShape 4"/>
          <p:cNvSpPr/>
          <p:nvPr/>
        </p:nvSpPr>
        <p:spPr>
          <a:xfrm>
            <a:off x="604800" y="4952880"/>
            <a:ext cx="10975680" cy="1065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processCommands(['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add hello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', '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add again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', '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remove hello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', '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add again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', '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print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']);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75" name="CustomShape 5"/>
          <p:cNvSpPr/>
          <p:nvPr/>
        </p:nvSpPr>
        <p:spPr>
          <a:xfrm>
            <a:off x="816120" y="6187320"/>
            <a:ext cx="10556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https://judge.softuni.bg/Contests/334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9" dur="indefinite" restart="never" nodeType="tmRoot">
          <p:childTnLst>
            <p:seq>
              <p:cTn id="350" dur="indefinite" nodeType="mainSeq">
                <p:childTnLst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7465680" y="1361520"/>
            <a:ext cx="4038480" cy="17344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Object Inheritance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377" name="Group 2"/>
          <p:cNvGrpSpPr/>
          <p:nvPr/>
        </p:nvGrpSpPr>
        <p:grpSpPr>
          <a:xfrm>
            <a:off x="1118520" y="914400"/>
            <a:ext cx="6185160" cy="5126400"/>
            <a:chOff x="1118520" y="914400"/>
            <a:chExt cx="6185160" cy="5126400"/>
          </a:xfrm>
        </p:grpSpPr>
        <p:grpSp>
          <p:nvGrpSpPr>
            <p:cNvPr id="378" name="Group 3"/>
            <p:cNvGrpSpPr/>
            <p:nvPr/>
          </p:nvGrpSpPr>
          <p:grpSpPr>
            <a:xfrm>
              <a:off x="2409840" y="914400"/>
              <a:ext cx="2943000" cy="2275920"/>
              <a:chOff x="2409840" y="914400"/>
              <a:chExt cx="2943000" cy="2275920"/>
            </a:xfrm>
          </p:grpSpPr>
          <p:sp>
            <p:nvSpPr>
              <p:cNvPr id="379" name="CustomShape 4"/>
              <p:cNvSpPr/>
              <p:nvPr/>
            </p:nvSpPr>
            <p:spPr>
              <a:xfrm>
                <a:off x="2409840" y="914400"/>
                <a:ext cx="2943000" cy="2275920"/>
              </a:xfrm>
              <a:prstGeom prst="roundRect">
                <a:avLst>
                  <a:gd name="adj" fmla="val 5385"/>
                </a:avLst>
              </a:prstGeom>
              <a:ln w="57240">
                <a:solidFill>
                  <a:srgbClr val="f3cd60"/>
                </a:solidFill>
                <a:custDash>
                  <a:ds d="300000" sp="100000"/>
                </a:custDash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80" name="CustomShape 5"/>
              <p:cNvSpPr/>
              <p:nvPr/>
            </p:nvSpPr>
            <p:spPr>
              <a:xfrm>
                <a:off x="2714760" y="1500480"/>
                <a:ext cx="1303920" cy="456120"/>
              </a:xfrm>
              <a:prstGeom prst="roundRect">
                <a:avLst>
                  <a:gd name="adj" fmla="val 5319"/>
                </a:avLst>
              </a:prstGeom>
              <a:ln w="38160">
                <a:solidFill>
                  <a:srgbClr val="f3cd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2800" spc="-1" strike="noStrike">
                    <a:solidFill>
                      <a:srgbClr val="ffffff"/>
                    </a:solidFill>
                    <a:latin typeface="Calibri"/>
                  </a:rPr>
                  <a:t>brand</a:t>
                </a:r>
                <a:endParaRPr b="0" lang="en-US" sz="2800" spc="-1" strike="noStrike">
                  <a:latin typeface="Arial"/>
                </a:endParaRPr>
              </a:p>
            </p:txBody>
          </p:sp>
          <p:sp>
            <p:nvSpPr>
              <p:cNvPr id="381" name="CustomShape 6"/>
              <p:cNvSpPr/>
              <p:nvPr/>
            </p:nvSpPr>
            <p:spPr>
              <a:xfrm>
                <a:off x="4019040" y="1500480"/>
                <a:ext cx="1018440" cy="456120"/>
              </a:xfrm>
              <a:prstGeom prst="roundRect">
                <a:avLst>
                  <a:gd name="adj" fmla="val 5319"/>
                </a:avLst>
              </a:prstGeom>
              <a:ln w="38160">
                <a:solidFill>
                  <a:srgbClr val="f3cd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2800" spc="-1" strike="noStrike">
                    <a:solidFill>
                      <a:srgbClr val="ffffff"/>
                    </a:solidFill>
                    <a:latin typeface="Calibri"/>
                  </a:rPr>
                  <a:t>BMW</a:t>
                </a:r>
                <a:endParaRPr b="0" lang="en-US" sz="2800" spc="-1" strike="noStrike">
                  <a:latin typeface="Arial"/>
                </a:endParaRPr>
              </a:p>
            </p:txBody>
          </p:sp>
          <p:sp>
            <p:nvSpPr>
              <p:cNvPr id="382" name="CustomShape 7"/>
              <p:cNvSpPr/>
              <p:nvPr/>
            </p:nvSpPr>
            <p:spPr>
              <a:xfrm>
                <a:off x="2463120" y="927720"/>
                <a:ext cx="2099880" cy="5169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n-US" sz="2800" spc="-1" strike="noStrike">
                    <a:solidFill>
                      <a:srgbClr val="f3cd60"/>
                    </a:solidFill>
                    <a:latin typeface="Consolas"/>
                  </a:rPr>
                  <a:t>fatherCar</a:t>
                </a:r>
                <a:endParaRPr b="0" lang="en-US" sz="2800" spc="-1" strike="noStrike">
                  <a:latin typeface="Arial"/>
                </a:endParaRPr>
              </a:p>
            </p:txBody>
          </p:sp>
          <p:sp>
            <p:nvSpPr>
              <p:cNvPr id="383" name="CustomShape 8"/>
              <p:cNvSpPr/>
              <p:nvPr/>
            </p:nvSpPr>
            <p:spPr>
              <a:xfrm>
                <a:off x="2714760" y="1957320"/>
                <a:ext cx="1307160" cy="456120"/>
              </a:xfrm>
              <a:prstGeom prst="roundRect">
                <a:avLst>
                  <a:gd name="adj" fmla="val 5319"/>
                </a:avLst>
              </a:prstGeom>
              <a:ln w="38160">
                <a:solidFill>
                  <a:srgbClr val="f3cd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2800" spc="-1" strike="noStrike">
                    <a:solidFill>
                      <a:srgbClr val="ffffff"/>
                    </a:solidFill>
                    <a:latin typeface="Calibri"/>
                  </a:rPr>
                  <a:t>model</a:t>
                </a:r>
                <a:endParaRPr b="0" lang="en-US" sz="2800" spc="-1" strike="noStrike">
                  <a:latin typeface="Arial"/>
                </a:endParaRPr>
              </a:p>
            </p:txBody>
          </p:sp>
          <p:sp>
            <p:nvSpPr>
              <p:cNvPr id="384" name="CustomShape 9"/>
              <p:cNvSpPr/>
              <p:nvPr/>
            </p:nvSpPr>
            <p:spPr>
              <a:xfrm>
                <a:off x="4019040" y="1957320"/>
                <a:ext cx="1018440" cy="456120"/>
              </a:xfrm>
              <a:prstGeom prst="roundRect">
                <a:avLst>
                  <a:gd name="adj" fmla="val 5319"/>
                </a:avLst>
              </a:prstGeom>
              <a:ln w="38160">
                <a:solidFill>
                  <a:srgbClr val="f3cd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2800" spc="-1" strike="noStrike">
                    <a:solidFill>
                      <a:srgbClr val="ffffff"/>
                    </a:solidFill>
                    <a:latin typeface="Calibri"/>
                  </a:rPr>
                  <a:t>X5</a:t>
                </a:r>
                <a:endParaRPr b="0" lang="en-US" sz="2800" spc="-1" strike="noStrike">
                  <a:latin typeface="Arial"/>
                </a:endParaRPr>
              </a:p>
            </p:txBody>
          </p:sp>
          <p:sp>
            <p:nvSpPr>
              <p:cNvPr id="385" name="CustomShape 10"/>
              <p:cNvSpPr/>
              <p:nvPr/>
            </p:nvSpPr>
            <p:spPr>
              <a:xfrm>
                <a:off x="2714760" y="2413800"/>
                <a:ext cx="1303920" cy="456120"/>
              </a:xfrm>
              <a:prstGeom prst="roundRect">
                <a:avLst>
                  <a:gd name="adj" fmla="val 5319"/>
                </a:avLst>
              </a:prstGeom>
              <a:ln w="38160">
                <a:solidFill>
                  <a:srgbClr val="f3cd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2800" spc="-1" strike="noStrike">
                    <a:solidFill>
                      <a:srgbClr val="ffffff"/>
                    </a:solidFill>
                    <a:latin typeface="Calibri"/>
                  </a:rPr>
                  <a:t>color</a:t>
                </a:r>
                <a:endParaRPr b="0" lang="en-US" sz="2800" spc="-1" strike="noStrike">
                  <a:latin typeface="Arial"/>
                </a:endParaRPr>
              </a:p>
            </p:txBody>
          </p:sp>
          <p:sp>
            <p:nvSpPr>
              <p:cNvPr id="386" name="CustomShape 11"/>
              <p:cNvSpPr/>
              <p:nvPr/>
            </p:nvSpPr>
            <p:spPr>
              <a:xfrm>
                <a:off x="4019040" y="2413800"/>
                <a:ext cx="1018440" cy="456120"/>
              </a:xfrm>
              <a:prstGeom prst="roundRect">
                <a:avLst>
                  <a:gd name="adj" fmla="val 5319"/>
                </a:avLst>
              </a:prstGeom>
              <a:ln w="38160">
                <a:solidFill>
                  <a:srgbClr val="f3cd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2800" spc="-1" strike="noStrike">
                    <a:solidFill>
                      <a:srgbClr val="ffffff"/>
                    </a:solidFill>
                    <a:latin typeface="Calibri"/>
                  </a:rPr>
                  <a:t>blue</a:t>
                </a:r>
                <a:endParaRPr b="0" lang="en-US" sz="2800" spc="-1" strike="noStrike">
                  <a:latin typeface="Arial"/>
                </a:endParaRPr>
              </a:p>
            </p:txBody>
          </p:sp>
        </p:grpSp>
        <p:grpSp>
          <p:nvGrpSpPr>
            <p:cNvPr id="387" name="Group 12"/>
            <p:cNvGrpSpPr/>
            <p:nvPr/>
          </p:nvGrpSpPr>
          <p:grpSpPr>
            <a:xfrm>
              <a:off x="1118520" y="4265640"/>
              <a:ext cx="2527560" cy="1775160"/>
              <a:chOff x="1118520" y="4265640"/>
              <a:chExt cx="2527560" cy="1775160"/>
            </a:xfrm>
          </p:grpSpPr>
          <p:sp>
            <p:nvSpPr>
              <p:cNvPr id="388" name="CustomShape 13"/>
              <p:cNvSpPr/>
              <p:nvPr/>
            </p:nvSpPr>
            <p:spPr>
              <a:xfrm>
                <a:off x="1118520" y="4265640"/>
                <a:ext cx="2527560" cy="1775160"/>
              </a:xfrm>
              <a:prstGeom prst="roundRect">
                <a:avLst>
                  <a:gd name="adj" fmla="val 5385"/>
                </a:avLst>
              </a:prstGeom>
              <a:ln w="57240">
                <a:solidFill>
                  <a:srgbClr val="f3cd60"/>
                </a:solidFill>
                <a:custDash>
                  <a:ds d="300000" sp="100000"/>
                </a:custDash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89" name="CustomShape 14"/>
              <p:cNvSpPr/>
              <p:nvPr/>
            </p:nvSpPr>
            <p:spPr>
              <a:xfrm>
                <a:off x="1423440" y="4852080"/>
                <a:ext cx="1179360" cy="456120"/>
              </a:xfrm>
              <a:prstGeom prst="roundRect">
                <a:avLst>
                  <a:gd name="adj" fmla="val 5319"/>
                </a:avLst>
              </a:prstGeom>
              <a:ln w="38160">
                <a:solidFill>
                  <a:srgbClr val="f3cd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2800" spc="-1" strike="noStrike">
                    <a:solidFill>
                      <a:srgbClr val="ffffff"/>
                    </a:solidFill>
                    <a:latin typeface="Calibri"/>
                  </a:rPr>
                  <a:t>model</a:t>
                </a:r>
                <a:endParaRPr b="0" lang="en-US" sz="2800" spc="-1" strike="noStrike">
                  <a:latin typeface="Arial"/>
                </a:endParaRPr>
              </a:p>
            </p:txBody>
          </p:sp>
          <p:sp>
            <p:nvSpPr>
              <p:cNvPr id="390" name="CustomShape 15"/>
              <p:cNvSpPr/>
              <p:nvPr/>
            </p:nvSpPr>
            <p:spPr>
              <a:xfrm>
                <a:off x="2603160" y="4852080"/>
                <a:ext cx="740880" cy="456120"/>
              </a:xfrm>
              <a:prstGeom prst="roundRect">
                <a:avLst>
                  <a:gd name="adj" fmla="val 5319"/>
                </a:avLst>
              </a:prstGeom>
              <a:ln w="38160">
                <a:solidFill>
                  <a:srgbClr val="f3cd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2800" spc="-1" strike="noStrike">
                    <a:solidFill>
                      <a:srgbClr val="ffffff"/>
                    </a:solidFill>
                    <a:latin typeface="Calibri"/>
                  </a:rPr>
                  <a:t>M4</a:t>
                </a:r>
                <a:endParaRPr b="0" lang="en-US" sz="2800" spc="-1" strike="noStrike">
                  <a:latin typeface="Arial"/>
                </a:endParaRPr>
              </a:p>
            </p:txBody>
          </p:sp>
          <p:sp>
            <p:nvSpPr>
              <p:cNvPr id="391" name="CustomShape 16"/>
              <p:cNvSpPr/>
              <p:nvPr/>
            </p:nvSpPr>
            <p:spPr>
              <a:xfrm>
                <a:off x="1204200" y="4279320"/>
                <a:ext cx="1246320" cy="5169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n-US" sz="2800" spc="-1" strike="noStrike">
                    <a:solidFill>
                      <a:srgbClr val="f3cd60"/>
                    </a:solidFill>
                    <a:latin typeface="Consolas"/>
                  </a:rPr>
                  <a:t>myCar</a:t>
                </a:r>
                <a:endParaRPr b="0" lang="en-US" sz="2800" spc="-1" strike="noStrike">
                  <a:latin typeface="Arial"/>
                </a:endParaRPr>
              </a:p>
            </p:txBody>
          </p:sp>
          <p:sp>
            <p:nvSpPr>
              <p:cNvPr id="392" name="CustomShape 17"/>
              <p:cNvSpPr/>
              <p:nvPr/>
            </p:nvSpPr>
            <p:spPr>
              <a:xfrm>
                <a:off x="1423440" y="5308560"/>
                <a:ext cx="1182240" cy="456120"/>
              </a:xfrm>
              <a:prstGeom prst="roundRect">
                <a:avLst>
                  <a:gd name="adj" fmla="val 5319"/>
                </a:avLst>
              </a:prstGeom>
              <a:ln w="38160">
                <a:solidFill>
                  <a:srgbClr val="f3cd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2800" spc="-1" strike="noStrike">
                    <a:solidFill>
                      <a:srgbClr val="ffffff"/>
                    </a:solidFill>
                    <a:latin typeface="Calibri"/>
                  </a:rPr>
                  <a:t>color</a:t>
                </a:r>
                <a:endParaRPr b="0" lang="en-US" sz="2800" spc="-1" strike="noStrike">
                  <a:latin typeface="Arial"/>
                </a:endParaRPr>
              </a:p>
            </p:txBody>
          </p:sp>
          <p:sp>
            <p:nvSpPr>
              <p:cNvPr id="393" name="CustomShape 18"/>
              <p:cNvSpPr/>
              <p:nvPr/>
            </p:nvSpPr>
            <p:spPr>
              <a:xfrm>
                <a:off x="2603160" y="5308560"/>
                <a:ext cx="740880" cy="456120"/>
              </a:xfrm>
              <a:prstGeom prst="roundRect">
                <a:avLst>
                  <a:gd name="adj" fmla="val 5319"/>
                </a:avLst>
              </a:prstGeom>
              <a:ln w="38160">
                <a:solidFill>
                  <a:srgbClr val="f3cd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2800" spc="-1" strike="noStrike">
                    <a:solidFill>
                      <a:srgbClr val="ffffff"/>
                    </a:solidFill>
                    <a:latin typeface="Calibri"/>
                  </a:rPr>
                  <a:t>red</a:t>
                </a:r>
                <a:endParaRPr b="0" lang="en-US" sz="2800" spc="-1" strike="noStrike">
                  <a:latin typeface="Arial"/>
                </a:endParaRPr>
              </a:p>
            </p:txBody>
          </p:sp>
        </p:grpSp>
        <p:grpSp>
          <p:nvGrpSpPr>
            <p:cNvPr id="394" name="Group 19"/>
            <p:cNvGrpSpPr/>
            <p:nvPr/>
          </p:nvGrpSpPr>
          <p:grpSpPr>
            <a:xfrm>
              <a:off x="4153320" y="4265640"/>
              <a:ext cx="3150360" cy="1775160"/>
              <a:chOff x="4153320" y="4265640"/>
              <a:chExt cx="3150360" cy="1775160"/>
            </a:xfrm>
          </p:grpSpPr>
          <p:sp>
            <p:nvSpPr>
              <p:cNvPr id="395" name="CustomShape 20"/>
              <p:cNvSpPr/>
              <p:nvPr/>
            </p:nvSpPr>
            <p:spPr>
              <a:xfrm>
                <a:off x="4153320" y="4265640"/>
                <a:ext cx="3150360" cy="1775160"/>
              </a:xfrm>
              <a:prstGeom prst="roundRect">
                <a:avLst>
                  <a:gd name="adj" fmla="val 5385"/>
                </a:avLst>
              </a:prstGeom>
              <a:ln w="57240">
                <a:solidFill>
                  <a:srgbClr val="f3cd60"/>
                </a:solidFill>
                <a:custDash>
                  <a:ds d="300000" sp="100000"/>
                </a:custDash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96" name="CustomShape 21"/>
              <p:cNvSpPr/>
              <p:nvPr/>
            </p:nvSpPr>
            <p:spPr>
              <a:xfrm>
                <a:off x="4458240" y="4852080"/>
                <a:ext cx="1179360" cy="456120"/>
              </a:xfrm>
              <a:prstGeom prst="roundRect">
                <a:avLst>
                  <a:gd name="adj" fmla="val 5319"/>
                </a:avLst>
              </a:prstGeom>
              <a:ln w="38160">
                <a:solidFill>
                  <a:srgbClr val="f3cd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2800" spc="-1" strike="noStrike">
                    <a:solidFill>
                      <a:srgbClr val="ffffff"/>
                    </a:solidFill>
                    <a:latin typeface="Calibri"/>
                  </a:rPr>
                  <a:t>model</a:t>
                </a:r>
                <a:endParaRPr b="0" lang="en-US" sz="2800" spc="-1" strike="noStrike">
                  <a:latin typeface="Arial"/>
                </a:endParaRPr>
              </a:p>
            </p:txBody>
          </p:sp>
          <p:sp>
            <p:nvSpPr>
              <p:cNvPr id="397" name="CustomShape 22"/>
              <p:cNvSpPr/>
              <p:nvPr/>
            </p:nvSpPr>
            <p:spPr>
              <a:xfrm>
                <a:off x="5638320" y="4852080"/>
                <a:ext cx="1347840" cy="456120"/>
              </a:xfrm>
              <a:prstGeom prst="roundRect">
                <a:avLst>
                  <a:gd name="adj" fmla="val 5319"/>
                </a:avLst>
              </a:prstGeom>
              <a:ln w="38160">
                <a:solidFill>
                  <a:srgbClr val="f3cd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2800" spc="-1" strike="noStrike">
                    <a:solidFill>
                      <a:srgbClr val="ffffff"/>
                    </a:solidFill>
                    <a:latin typeface="Calibri"/>
                  </a:rPr>
                  <a:t>i3</a:t>
                </a:r>
                <a:endParaRPr b="0" lang="en-US" sz="2800" spc="-1" strike="noStrike">
                  <a:latin typeface="Arial"/>
                </a:endParaRPr>
              </a:p>
            </p:txBody>
          </p:sp>
          <p:sp>
            <p:nvSpPr>
              <p:cNvPr id="398" name="CustomShape 23"/>
              <p:cNvSpPr/>
              <p:nvPr/>
            </p:nvSpPr>
            <p:spPr>
              <a:xfrm>
                <a:off x="4222800" y="4279320"/>
                <a:ext cx="1673280" cy="5169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n-US" sz="2800" spc="-1" strike="noStrike">
                    <a:solidFill>
                      <a:srgbClr val="f3cd60"/>
                    </a:solidFill>
                    <a:latin typeface="Consolas"/>
                  </a:rPr>
                  <a:t>workCar</a:t>
                </a:r>
                <a:endParaRPr b="0" lang="en-US" sz="2800" spc="-1" strike="noStrike">
                  <a:latin typeface="Arial"/>
                </a:endParaRPr>
              </a:p>
            </p:txBody>
          </p:sp>
          <p:sp>
            <p:nvSpPr>
              <p:cNvPr id="399" name="CustomShape 24"/>
              <p:cNvSpPr/>
              <p:nvPr/>
            </p:nvSpPr>
            <p:spPr>
              <a:xfrm>
                <a:off x="4458240" y="5308560"/>
                <a:ext cx="1182240" cy="456120"/>
              </a:xfrm>
              <a:prstGeom prst="roundRect">
                <a:avLst>
                  <a:gd name="adj" fmla="val 5319"/>
                </a:avLst>
              </a:prstGeom>
              <a:ln w="38160">
                <a:solidFill>
                  <a:srgbClr val="f3cd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2800" spc="-1" strike="noStrike">
                    <a:solidFill>
                      <a:srgbClr val="ffffff"/>
                    </a:solidFill>
                    <a:latin typeface="Calibri"/>
                  </a:rPr>
                  <a:t>type</a:t>
                </a:r>
                <a:endParaRPr b="0" lang="en-US" sz="2800" spc="-1" strike="noStrike">
                  <a:latin typeface="Arial"/>
                </a:endParaRPr>
              </a:p>
            </p:txBody>
          </p:sp>
          <p:sp>
            <p:nvSpPr>
              <p:cNvPr id="400" name="CustomShape 25"/>
              <p:cNvSpPr/>
              <p:nvPr/>
            </p:nvSpPr>
            <p:spPr>
              <a:xfrm>
                <a:off x="5638320" y="5308560"/>
                <a:ext cx="1347840" cy="456120"/>
              </a:xfrm>
              <a:prstGeom prst="roundRect">
                <a:avLst>
                  <a:gd name="adj" fmla="val 5319"/>
                </a:avLst>
              </a:prstGeom>
              <a:ln w="38160">
                <a:solidFill>
                  <a:srgbClr val="f3cd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2800" spc="-1" strike="noStrike">
                    <a:solidFill>
                      <a:srgbClr val="ffffff"/>
                    </a:solidFill>
                    <a:latin typeface="Calibri"/>
                  </a:rPr>
                  <a:t>electric</a:t>
                </a:r>
                <a:endParaRPr b="0" lang="en-US" sz="2800" spc="-1" strike="noStrike">
                  <a:latin typeface="Arial"/>
                </a:endParaRPr>
              </a:p>
            </p:txBody>
          </p:sp>
        </p:grpSp>
        <p:sp>
          <p:nvSpPr>
            <p:cNvPr id="401" name="CustomShape 26"/>
            <p:cNvSpPr/>
            <p:nvPr/>
          </p:nvSpPr>
          <p:spPr>
            <a:xfrm flipH="1" flipV="1" rot="5400000">
              <a:off x="2594160" y="2977920"/>
              <a:ext cx="1074600" cy="1498680"/>
            </a:xfrm>
            <a:prstGeom prst="bentConnector3">
              <a:avLst>
                <a:gd name="adj1" fmla="val 50000"/>
              </a:avLst>
            </a:prstGeom>
            <a:ln w="50760">
              <a:solidFill>
                <a:srgbClr val="f3cd60"/>
              </a:solidFill>
              <a:tailEnd len="lg" type="triangle" w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2" name="CustomShape 27"/>
            <p:cNvSpPr/>
            <p:nvPr/>
          </p:nvSpPr>
          <p:spPr>
            <a:xfrm flipV="1" rot="16200000">
              <a:off x="4267800" y="2803680"/>
              <a:ext cx="1074600" cy="1846800"/>
            </a:xfrm>
            <a:prstGeom prst="bentConnector3">
              <a:avLst>
                <a:gd name="adj1" fmla="val 50000"/>
              </a:avLst>
            </a:prstGeom>
            <a:ln w="50760">
              <a:solidFill>
                <a:srgbClr val="f3cd60"/>
              </a:solidFill>
              <a:tailEnd len="lg" type="triangle" w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403" name="Picture 4" descr=""/>
          <p:cNvPicPr/>
          <p:nvPr/>
        </p:nvPicPr>
        <p:blipFill>
          <a:blip r:embed="rId1"/>
          <a:stretch/>
        </p:blipFill>
        <p:spPr>
          <a:xfrm>
            <a:off x="8411400" y="3519000"/>
            <a:ext cx="2147040" cy="2424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69" dur="indefinite" restart="never" nodeType="tmRoot">
          <p:childTnLst>
            <p:seq>
              <p:cTn id="3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roup 1"/>
          <p:cNvGrpSpPr/>
          <p:nvPr/>
        </p:nvGrpSpPr>
        <p:grpSpPr>
          <a:xfrm>
            <a:off x="8713440" y="3615480"/>
            <a:ext cx="2943000" cy="2556360"/>
            <a:chOff x="8713440" y="3615480"/>
            <a:chExt cx="2943000" cy="2556360"/>
          </a:xfrm>
        </p:grpSpPr>
        <p:sp>
          <p:nvSpPr>
            <p:cNvPr id="405" name="CustomShape 2"/>
            <p:cNvSpPr/>
            <p:nvPr/>
          </p:nvSpPr>
          <p:spPr>
            <a:xfrm>
              <a:off x="8713440" y="4396680"/>
              <a:ext cx="2943000" cy="1775160"/>
            </a:xfrm>
            <a:prstGeom prst="roundRect">
              <a:avLst>
                <a:gd name="adj" fmla="val 5385"/>
              </a:avLst>
            </a:prstGeom>
            <a:ln w="57240">
              <a:solidFill>
                <a:srgbClr val="f3cd60"/>
              </a:solidFill>
              <a:custDash>
                <a:ds d="300000" sp="1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6" name="CustomShape 3"/>
            <p:cNvSpPr/>
            <p:nvPr/>
          </p:nvSpPr>
          <p:spPr>
            <a:xfrm>
              <a:off x="8820000" y="4410000"/>
              <a:ext cx="124632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3cd60"/>
                  </a:solidFill>
                  <a:latin typeface="Consolas"/>
                </a:rPr>
                <a:t>myCar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07" name="CustomShape 4"/>
            <p:cNvSpPr/>
            <p:nvPr/>
          </p:nvSpPr>
          <p:spPr>
            <a:xfrm flipV="1">
              <a:off x="10185120" y="2835000"/>
              <a:ext cx="360" cy="780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ln w="50760">
              <a:solidFill>
                <a:srgbClr val="f3cd60"/>
              </a:solidFill>
              <a:tailEnd len="lg" type="triangle" w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08" name="TextShape 5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BE0C0DE-58FB-4186-A772-64CE61500185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09" name="TextShape 6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Object Inheritance in JS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10" name="CustomShape 7"/>
          <p:cNvSpPr/>
          <p:nvPr/>
        </p:nvSpPr>
        <p:spPr>
          <a:xfrm>
            <a:off x="531720" y="1131120"/>
            <a:ext cx="7794000" cy="33836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let fatherCar = {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brand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: 'BMW',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model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: 'X5',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color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: 'blue',</a:t>
            </a:r>
            <a:endParaRPr b="0" lang="en-US" sz="2600" spc="-1" strike="noStrike">
              <a:latin typeface="Arial"/>
            </a:endParaRPr>
          </a:p>
          <a:p>
            <a:pPr marL="722160" indent="-721800"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toString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: function() { return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`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[brand: ${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this.brand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}, model: ${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this.model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}, color: ${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this.color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}]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`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; }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};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console.log(''</a:t>
            </a:r>
            <a:r>
              <a:rPr b="1" lang="en-US" sz="26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+</a:t>
            </a:r>
            <a:r>
              <a:rPr b="1" lang="en-US" sz="26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fatherCar);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11" name="CustomShape 8"/>
          <p:cNvSpPr/>
          <p:nvPr/>
        </p:nvSpPr>
        <p:spPr>
          <a:xfrm>
            <a:off x="531720" y="4479480"/>
            <a:ext cx="7794000" cy="18003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let myCar =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Object.create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(fatherCar);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myCar.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model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 = 'M4';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myCar.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color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 = 'red';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console.log(''</a:t>
            </a:r>
            <a:r>
              <a:rPr b="1" lang="en-US" sz="26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+</a:t>
            </a:r>
            <a:r>
              <a:rPr b="1" lang="en-US" sz="26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myCar);</a:t>
            </a:r>
            <a:endParaRPr b="0" lang="en-US" sz="2600" spc="-1" strike="noStrike">
              <a:latin typeface="Arial"/>
            </a:endParaRPr>
          </a:p>
        </p:txBody>
      </p:sp>
      <p:grpSp>
        <p:nvGrpSpPr>
          <p:cNvPr id="412" name="Group 9"/>
          <p:cNvGrpSpPr/>
          <p:nvPr/>
        </p:nvGrpSpPr>
        <p:grpSpPr>
          <a:xfrm>
            <a:off x="8713440" y="1339560"/>
            <a:ext cx="2943000" cy="2275920"/>
            <a:chOff x="8713440" y="1339560"/>
            <a:chExt cx="2943000" cy="2275920"/>
          </a:xfrm>
        </p:grpSpPr>
        <p:sp>
          <p:nvSpPr>
            <p:cNvPr id="413" name="CustomShape 10"/>
            <p:cNvSpPr/>
            <p:nvPr/>
          </p:nvSpPr>
          <p:spPr>
            <a:xfrm>
              <a:off x="8713440" y="1339560"/>
              <a:ext cx="2943000" cy="2275920"/>
            </a:xfrm>
            <a:prstGeom prst="roundRect">
              <a:avLst>
                <a:gd name="adj" fmla="val 5385"/>
              </a:avLst>
            </a:prstGeom>
            <a:ln w="57240">
              <a:solidFill>
                <a:srgbClr val="f3cd60"/>
              </a:solidFill>
              <a:custDash>
                <a:ds d="300000" sp="1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4" name="CustomShape 11"/>
            <p:cNvSpPr/>
            <p:nvPr/>
          </p:nvSpPr>
          <p:spPr>
            <a:xfrm>
              <a:off x="9018720" y="1926000"/>
              <a:ext cx="130392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brand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15" name="CustomShape 12"/>
            <p:cNvSpPr/>
            <p:nvPr/>
          </p:nvSpPr>
          <p:spPr>
            <a:xfrm>
              <a:off x="10323000" y="1926000"/>
              <a:ext cx="101844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BMW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16" name="CustomShape 13"/>
            <p:cNvSpPr/>
            <p:nvPr/>
          </p:nvSpPr>
          <p:spPr>
            <a:xfrm>
              <a:off x="8767080" y="1353240"/>
              <a:ext cx="209988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3cd60"/>
                  </a:solidFill>
                  <a:latin typeface="Consolas"/>
                </a:rPr>
                <a:t>fatherCar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17" name="CustomShape 14"/>
            <p:cNvSpPr/>
            <p:nvPr/>
          </p:nvSpPr>
          <p:spPr>
            <a:xfrm>
              <a:off x="9018720" y="2382480"/>
              <a:ext cx="130716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model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18" name="CustomShape 15"/>
            <p:cNvSpPr/>
            <p:nvPr/>
          </p:nvSpPr>
          <p:spPr>
            <a:xfrm>
              <a:off x="10323000" y="2382480"/>
              <a:ext cx="101844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X5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19" name="CustomShape 16"/>
            <p:cNvSpPr/>
            <p:nvPr/>
          </p:nvSpPr>
          <p:spPr>
            <a:xfrm>
              <a:off x="9018720" y="2838960"/>
              <a:ext cx="130392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color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20" name="CustomShape 17"/>
            <p:cNvSpPr/>
            <p:nvPr/>
          </p:nvSpPr>
          <p:spPr>
            <a:xfrm>
              <a:off x="10323000" y="2838960"/>
              <a:ext cx="101844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blue</a:t>
              </a:r>
              <a:endParaRPr b="0" lang="en-US" sz="2800" spc="-1" strike="noStrike">
                <a:latin typeface="Arial"/>
              </a:endParaRPr>
            </a:p>
          </p:txBody>
        </p:sp>
      </p:grpSp>
      <p:grpSp>
        <p:nvGrpSpPr>
          <p:cNvPr id="421" name="Group 18"/>
          <p:cNvGrpSpPr/>
          <p:nvPr/>
        </p:nvGrpSpPr>
        <p:grpSpPr>
          <a:xfrm>
            <a:off x="9068760" y="4982760"/>
            <a:ext cx="2236680" cy="912600"/>
            <a:chOff x="9068760" y="4982760"/>
            <a:chExt cx="2236680" cy="912600"/>
          </a:xfrm>
        </p:grpSpPr>
        <p:sp>
          <p:nvSpPr>
            <p:cNvPr id="422" name="CustomShape 19"/>
            <p:cNvSpPr/>
            <p:nvPr/>
          </p:nvSpPr>
          <p:spPr>
            <a:xfrm>
              <a:off x="9068760" y="4982760"/>
              <a:ext cx="137340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model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23" name="CustomShape 20"/>
            <p:cNvSpPr/>
            <p:nvPr/>
          </p:nvSpPr>
          <p:spPr>
            <a:xfrm>
              <a:off x="10442520" y="4982760"/>
              <a:ext cx="86292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M4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24" name="CustomShape 21"/>
            <p:cNvSpPr/>
            <p:nvPr/>
          </p:nvSpPr>
          <p:spPr>
            <a:xfrm>
              <a:off x="9068760" y="5439240"/>
              <a:ext cx="137664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color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25" name="CustomShape 22"/>
            <p:cNvSpPr/>
            <p:nvPr/>
          </p:nvSpPr>
          <p:spPr>
            <a:xfrm>
              <a:off x="10442520" y="5439240"/>
              <a:ext cx="86292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red</a:t>
              </a:r>
              <a:endParaRPr b="0" lang="en-US" sz="2800" spc="-1" strike="noStrike">
                <a:latin typeface="Arial"/>
              </a:endParaRPr>
            </a:p>
          </p:txBody>
        </p:sp>
      </p:grpSp>
      <p:sp>
        <p:nvSpPr>
          <p:cNvPr id="426" name="CustomShape 23"/>
          <p:cNvSpPr/>
          <p:nvPr/>
        </p:nvSpPr>
        <p:spPr>
          <a:xfrm>
            <a:off x="5031720" y="5124960"/>
            <a:ext cx="3424680" cy="1013760"/>
          </a:xfrm>
          <a:prstGeom prst="wedgeRoundRectCallout">
            <a:avLst>
              <a:gd name="adj1" fmla="val -64202"/>
              <a:gd name="adj2" fmla="val -5892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Object.create()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inherits an object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1" dur="indefinite" restart="never" nodeType="tmRoot">
          <p:childTnLst>
            <p:seq>
              <p:cTn id="372" dur="indefinite" nodeType="mainSeq">
                <p:childTnLst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roup 1"/>
          <p:cNvGrpSpPr/>
          <p:nvPr/>
        </p:nvGrpSpPr>
        <p:grpSpPr>
          <a:xfrm>
            <a:off x="8713440" y="3615480"/>
            <a:ext cx="2943000" cy="2588760"/>
            <a:chOff x="8713440" y="3615480"/>
            <a:chExt cx="2943000" cy="2588760"/>
          </a:xfrm>
        </p:grpSpPr>
        <p:sp>
          <p:nvSpPr>
            <p:cNvPr id="428" name="CustomShape 2"/>
            <p:cNvSpPr/>
            <p:nvPr/>
          </p:nvSpPr>
          <p:spPr>
            <a:xfrm flipV="1">
              <a:off x="10185120" y="2835000"/>
              <a:ext cx="360" cy="780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ln w="50760">
              <a:solidFill>
                <a:srgbClr val="f3cd60"/>
              </a:solidFill>
              <a:tailEnd len="lg" type="triangle" w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9" name="CustomShape 3"/>
            <p:cNvSpPr/>
            <p:nvPr/>
          </p:nvSpPr>
          <p:spPr>
            <a:xfrm>
              <a:off x="8713440" y="4429080"/>
              <a:ext cx="2943000" cy="1775160"/>
            </a:xfrm>
            <a:prstGeom prst="roundRect">
              <a:avLst>
                <a:gd name="adj" fmla="val 5385"/>
              </a:avLst>
            </a:prstGeom>
            <a:ln w="57240">
              <a:solidFill>
                <a:srgbClr val="f3cd60"/>
              </a:solidFill>
              <a:custDash>
                <a:ds d="300000" sp="1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0" name="CustomShape 4"/>
            <p:cNvSpPr/>
            <p:nvPr/>
          </p:nvSpPr>
          <p:spPr>
            <a:xfrm>
              <a:off x="8752320" y="4442760"/>
              <a:ext cx="167328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3cd60"/>
                  </a:solidFill>
                  <a:latin typeface="Consolas"/>
                </a:rPr>
                <a:t>workCar</a:t>
              </a:r>
              <a:endParaRPr b="0" lang="en-US" sz="2800" spc="-1" strike="noStrike">
                <a:latin typeface="Arial"/>
              </a:endParaRPr>
            </a:p>
          </p:txBody>
        </p:sp>
      </p:grpSp>
      <p:sp>
        <p:nvSpPr>
          <p:cNvPr id="431" name="TextShape 5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53870CF-E7BC-42FF-B25E-8491F8526DEB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32" name="TextShape 6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Object Inheritance in JS (2)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33" name="CustomShape 7"/>
          <p:cNvSpPr/>
          <p:nvPr/>
        </p:nvSpPr>
        <p:spPr>
          <a:xfrm>
            <a:off x="684000" y="1219320"/>
            <a:ext cx="7467480" cy="51379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let workCar =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Object.create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(fatherCar);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workCar.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model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= 'i3';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workCar.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type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= 'electric';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workCar.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toString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= function() {</a:t>
            </a:r>
            <a:endParaRPr b="0" lang="en-US" sz="2800" spc="-1" strike="noStrike">
              <a:latin typeface="Arial"/>
            </a:endParaRPr>
          </a:p>
          <a:p>
            <a:pPr marL="722160" indent="-721800"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return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`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[brand: ${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this.brand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}, model: ${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this.model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}, color: ${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this.color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}, type: ${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this.type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}]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`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console.log('' + workCar);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434" name="Group 8"/>
          <p:cNvGrpSpPr/>
          <p:nvPr/>
        </p:nvGrpSpPr>
        <p:grpSpPr>
          <a:xfrm>
            <a:off x="8713440" y="1339560"/>
            <a:ext cx="2943000" cy="2275920"/>
            <a:chOff x="8713440" y="1339560"/>
            <a:chExt cx="2943000" cy="2275920"/>
          </a:xfrm>
        </p:grpSpPr>
        <p:sp>
          <p:nvSpPr>
            <p:cNvPr id="435" name="CustomShape 9"/>
            <p:cNvSpPr/>
            <p:nvPr/>
          </p:nvSpPr>
          <p:spPr>
            <a:xfrm>
              <a:off x="8713440" y="1339560"/>
              <a:ext cx="2943000" cy="2275920"/>
            </a:xfrm>
            <a:prstGeom prst="roundRect">
              <a:avLst>
                <a:gd name="adj" fmla="val 5385"/>
              </a:avLst>
            </a:prstGeom>
            <a:ln w="57240">
              <a:solidFill>
                <a:srgbClr val="f3cd60"/>
              </a:solidFill>
              <a:custDash>
                <a:ds d="300000" sp="1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6" name="CustomShape 10"/>
            <p:cNvSpPr/>
            <p:nvPr/>
          </p:nvSpPr>
          <p:spPr>
            <a:xfrm>
              <a:off x="9018720" y="1926000"/>
              <a:ext cx="130392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brand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37" name="CustomShape 11"/>
            <p:cNvSpPr/>
            <p:nvPr/>
          </p:nvSpPr>
          <p:spPr>
            <a:xfrm>
              <a:off x="10323000" y="1926000"/>
              <a:ext cx="101844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BMW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38" name="CustomShape 12"/>
            <p:cNvSpPr/>
            <p:nvPr/>
          </p:nvSpPr>
          <p:spPr>
            <a:xfrm>
              <a:off x="8767080" y="1353240"/>
              <a:ext cx="209988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3cd60"/>
                  </a:solidFill>
                  <a:latin typeface="Consolas"/>
                </a:rPr>
                <a:t>fatherCar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39" name="CustomShape 13"/>
            <p:cNvSpPr/>
            <p:nvPr/>
          </p:nvSpPr>
          <p:spPr>
            <a:xfrm>
              <a:off x="9018720" y="2382480"/>
              <a:ext cx="130716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model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40" name="CustomShape 14"/>
            <p:cNvSpPr/>
            <p:nvPr/>
          </p:nvSpPr>
          <p:spPr>
            <a:xfrm>
              <a:off x="10323000" y="2382480"/>
              <a:ext cx="101844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X5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41" name="CustomShape 15"/>
            <p:cNvSpPr/>
            <p:nvPr/>
          </p:nvSpPr>
          <p:spPr>
            <a:xfrm>
              <a:off x="9018720" y="2838960"/>
              <a:ext cx="130392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color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42" name="CustomShape 16"/>
            <p:cNvSpPr/>
            <p:nvPr/>
          </p:nvSpPr>
          <p:spPr>
            <a:xfrm>
              <a:off x="10323000" y="2838960"/>
              <a:ext cx="101844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blue</a:t>
              </a:r>
              <a:endParaRPr b="0" lang="en-US" sz="2800" spc="-1" strike="noStrike">
                <a:latin typeface="Arial"/>
              </a:endParaRPr>
            </a:p>
          </p:txBody>
        </p:sp>
      </p:grpSp>
      <p:grpSp>
        <p:nvGrpSpPr>
          <p:cNvPr id="443" name="Group 17"/>
          <p:cNvGrpSpPr/>
          <p:nvPr/>
        </p:nvGrpSpPr>
        <p:grpSpPr>
          <a:xfrm>
            <a:off x="8913960" y="5015160"/>
            <a:ext cx="2527560" cy="912960"/>
            <a:chOff x="8913960" y="5015160"/>
            <a:chExt cx="2527560" cy="912960"/>
          </a:xfrm>
        </p:grpSpPr>
        <p:sp>
          <p:nvSpPr>
            <p:cNvPr id="444" name="CustomShape 18"/>
            <p:cNvSpPr/>
            <p:nvPr/>
          </p:nvSpPr>
          <p:spPr>
            <a:xfrm>
              <a:off x="8913960" y="5015160"/>
              <a:ext cx="117936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model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45" name="CustomShape 19"/>
            <p:cNvSpPr/>
            <p:nvPr/>
          </p:nvSpPr>
          <p:spPr>
            <a:xfrm>
              <a:off x="10093680" y="5015160"/>
              <a:ext cx="134784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i3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46" name="CustomShape 20"/>
            <p:cNvSpPr/>
            <p:nvPr/>
          </p:nvSpPr>
          <p:spPr>
            <a:xfrm>
              <a:off x="8913960" y="5472000"/>
              <a:ext cx="118224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type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47" name="CustomShape 21"/>
            <p:cNvSpPr/>
            <p:nvPr/>
          </p:nvSpPr>
          <p:spPr>
            <a:xfrm>
              <a:off x="10093680" y="5472000"/>
              <a:ext cx="134784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electric</a:t>
              </a:r>
              <a:endParaRPr b="0" lang="en-US" sz="2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1" dur="indefinite" restart="never" nodeType="tmRoot">
          <p:childTnLst>
            <p:seq>
              <p:cTn id="402" dur="indefinite" nodeType="mainSeq">
                <p:childTnLst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AFA8E65-BA7A-4797-8C73-00AFAF69360B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49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Prototype Chain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450" name="Group 3"/>
          <p:cNvGrpSpPr/>
          <p:nvPr/>
        </p:nvGrpSpPr>
        <p:grpSpPr>
          <a:xfrm>
            <a:off x="7820640" y="1383840"/>
            <a:ext cx="3150360" cy="2259000"/>
            <a:chOff x="7820640" y="1383840"/>
            <a:chExt cx="3150360" cy="2259000"/>
          </a:xfrm>
        </p:grpSpPr>
        <p:sp>
          <p:nvSpPr>
            <p:cNvPr id="451" name="CustomShape 4"/>
            <p:cNvSpPr/>
            <p:nvPr/>
          </p:nvSpPr>
          <p:spPr>
            <a:xfrm>
              <a:off x="7820640" y="1383840"/>
              <a:ext cx="3150360" cy="2259000"/>
            </a:xfrm>
            <a:prstGeom prst="roundRect">
              <a:avLst>
                <a:gd name="adj" fmla="val 5385"/>
              </a:avLst>
            </a:prstGeom>
            <a:ln w="57240">
              <a:solidFill>
                <a:srgbClr val="f3cd60"/>
              </a:solidFill>
              <a:custDash>
                <a:ds d="300000" sp="1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2" name="CustomShape 5"/>
            <p:cNvSpPr/>
            <p:nvPr/>
          </p:nvSpPr>
          <p:spPr>
            <a:xfrm>
              <a:off x="8200800" y="1970280"/>
              <a:ext cx="147024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model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53" name="CustomShape 6"/>
            <p:cNvSpPr/>
            <p:nvPr/>
          </p:nvSpPr>
          <p:spPr>
            <a:xfrm>
              <a:off x="9671400" y="1970280"/>
              <a:ext cx="92376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M4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54" name="CustomShape 7"/>
            <p:cNvSpPr/>
            <p:nvPr/>
          </p:nvSpPr>
          <p:spPr>
            <a:xfrm>
              <a:off x="8080200" y="1397520"/>
              <a:ext cx="124776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3cd60"/>
                  </a:solidFill>
                  <a:latin typeface="Consolas"/>
                </a:rPr>
                <a:t>myCar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55" name="CustomShape 8"/>
            <p:cNvSpPr/>
            <p:nvPr/>
          </p:nvSpPr>
          <p:spPr>
            <a:xfrm>
              <a:off x="8200800" y="2426760"/>
              <a:ext cx="147384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color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56" name="CustomShape 9"/>
            <p:cNvSpPr/>
            <p:nvPr/>
          </p:nvSpPr>
          <p:spPr>
            <a:xfrm>
              <a:off x="9671400" y="2426760"/>
              <a:ext cx="92376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red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57" name="CustomShape 10"/>
            <p:cNvSpPr/>
            <p:nvPr/>
          </p:nvSpPr>
          <p:spPr>
            <a:xfrm>
              <a:off x="8744760" y="2918520"/>
              <a:ext cx="187740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alibri"/>
                </a:rPr>
                <a:t>__</a:t>
              </a:r>
              <a:r>
                <a:rPr b="1" lang="en-US" sz="2800" spc="-1" strike="noStrike">
                  <a:solidFill>
                    <a:srgbClr val="ffffff"/>
                  </a:solidFill>
                  <a:latin typeface="Calibri"/>
                </a:rPr>
                <a:t>proto</a:t>
              </a:r>
              <a:r>
                <a:rPr b="1" lang="en-US" sz="2400" spc="-1" strike="noStrike">
                  <a:solidFill>
                    <a:srgbClr val="ffffff"/>
                  </a:solidFill>
                  <a:latin typeface="Calibri"/>
                </a:rPr>
                <a:t>__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58" name="CustomShape 11"/>
            <p:cNvSpPr/>
            <p:nvPr/>
          </p:nvSpPr>
          <p:spPr>
            <a:xfrm>
              <a:off x="8264160" y="3054960"/>
              <a:ext cx="305640" cy="30564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59" name="Group 12"/>
          <p:cNvGrpSpPr/>
          <p:nvPr/>
        </p:nvGrpSpPr>
        <p:grpSpPr>
          <a:xfrm>
            <a:off x="3803040" y="1866960"/>
            <a:ext cx="2943000" cy="2680920"/>
            <a:chOff x="3803040" y="1866960"/>
            <a:chExt cx="2943000" cy="2680920"/>
          </a:xfrm>
        </p:grpSpPr>
        <p:sp>
          <p:nvSpPr>
            <p:cNvPr id="460" name="CustomShape 13"/>
            <p:cNvSpPr/>
            <p:nvPr/>
          </p:nvSpPr>
          <p:spPr>
            <a:xfrm>
              <a:off x="3803040" y="1866960"/>
              <a:ext cx="2943000" cy="2680920"/>
            </a:xfrm>
            <a:prstGeom prst="roundRect">
              <a:avLst>
                <a:gd name="adj" fmla="val 5385"/>
              </a:avLst>
            </a:prstGeom>
            <a:ln w="57240">
              <a:solidFill>
                <a:srgbClr val="f3cd60"/>
              </a:solidFill>
              <a:custDash>
                <a:ds d="300000" sp="1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1" name="CustomShape 14"/>
            <p:cNvSpPr/>
            <p:nvPr/>
          </p:nvSpPr>
          <p:spPr>
            <a:xfrm>
              <a:off x="4107960" y="2529360"/>
              <a:ext cx="130392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brand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62" name="CustomShape 15"/>
            <p:cNvSpPr/>
            <p:nvPr/>
          </p:nvSpPr>
          <p:spPr>
            <a:xfrm>
              <a:off x="5412240" y="2529360"/>
              <a:ext cx="101844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BMW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63" name="CustomShape 16"/>
            <p:cNvSpPr/>
            <p:nvPr/>
          </p:nvSpPr>
          <p:spPr>
            <a:xfrm>
              <a:off x="3856680" y="1956600"/>
              <a:ext cx="209988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3cd60"/>
                  </a:solidFill>
                  <a:latin typeface="Consolas"/>
                </a:rPr>
                <a:t>fatherCar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64" name="CustomShape 17"/>
            <p:cNvSpPr/>
            <p:nvPr/>
          </p:nvSpPr>
          <p:spPr>
            <a:xfrm>
              <a:off x="4107960" y="2985840"/>
              <a:ext cx="130716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model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65" name="CustomShape 18"/>
            <p:cNvSpPr/>
            <p:nvPr/>
          </p:nvSpPr>
          <p:spPr>
            <a:xfrm>
              <a:off x="5412240" y="2985840"/>
              <a:ext cx="101844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X5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66" name="CustomShape 19"/>
            <p:cNvSpPr/>
            <p:nvPr/>
          </p:nvSpPr>
          <p:spPr>
            <a:xfrm>
              <a:off x="4107960" y="3442320"/>
              <a:ext cx="130392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color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67" name="CustomShape 20"/>
            <p:cNvSpPr/>
            <p:nvPr/>
          </p:nvSpPr>
          <p:spPr>
            <a:xfrm>
              <a:off x="5412240" y="3442320"/>
              <a:ext cx="101844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blue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68" name="CustomShape 21"/>
            <p:cNvSpPr/>
            <p:nvPr/>
          </p:nvSpPr>
          <p:spPr>
            <a:xfrm>
              <a:off x="4383000" y="4045680"/>
              <a:ext cx="304560" cy="30456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9" name="CustomShape 22"/>
            <p:cNvSpPr/>
            <p:nvPr/>
          </p:nvSpPr>
          <p:spPr>
            <a:xfrm>
              <a:off x="4657320" y="3900960"/>
              <a:ext cx="187596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alibri"/>
                </a:rPr>
                <a:t>__</a:t>
              </a:r>
              <a:r>
                <a:rPr b="1" lang="en-US" sz="2800" spc="-1" strike="noStrike">
                  <a:solidFill>
                    <a:srgbClr val="ffffff"/>
                  </a:solidFill>
                  <a:latin typeface="Calibri"/>
                </a:rPr>
                <a:t>proto</a:t>
              </a:r>
              <a:r>
                <a:rPr b="1" lang="en-US" sz="2400" spc="-1" strike="noStrike">
                  <a:solidFill>
                    <a:srgbClr val="ffffff"/>
                  </a:solidFill>
                  <a:latin typeface="Calibri"/>
                </a:rPr>
                <a:t>__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470" name="Group 23"/>
          <p:cNvGrpSpPr/>
          <p:nvPr/>
        </p:nvGrpSpPr>
        <p:grpSpPr>
          <a:xfrm>
            <a:off x="1141560" y="2871720"/>
            <a:ext cx="1762920" cy="684360"/>
            <a:chOff x="1141560" y="2871720"/>
            <a:chExt cx="1762920" cy="684360"/>
          </a:xfrm>
        </p:grpSpPr>
        <p:sp>
          <p:nvSpPr>
            <p:cNvPr id="471" name="CustomShape 24"/>
            <p:cNvSpPr/>
            <p:nvPr/>
          </p:nvSpPr>
          <p:spPr>
            <a:xfrm>
              <a:off x="1141560" y="2871720"/>
              <a:ext cx="1762920" cy="684360"/>
            </a:xfrm>
            <a:prstGeom prst="roundRect">
              <a:avLst>
                <a:gd name="adj" fmla="val 5385"/>
              </a:avLst>
            </a:prstGeom>
            <a:ln w="57240">
              <a:solidFill>
                <a:srgbClr val="f3cd60"/>
              </a:solidFill>
              <a:custDash>
                <a:ds d="300000" sp="1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2" name="CustomShape 25"/>
            <p:cNvSpPr/>
            <p:nvPr/>
          </p:nvSpPr>
          <p:spPr>
            <a:xfrm>
              <a:off x="1301760" y="2961360"/>
              <a:ext cx="145980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3cd60"/>
                  </a:solidFill>
                  <a:latin typeface="Consolas"/>
                </a:rPr>
                <a:t>Object</a:t>
              </a:r>
              <a:endParaRPr b="0" lang="en-US" sz="2800" spc="-1" strike="noStrike">
                <a:latin typeface="Arial"/>
              </a:endParaRPr>
            </a:p>
          </p:txBody>
        </p:sp>
      </p:grpSp>
      <p:sp>
        <p:nvSpPr>
          <p:cNvPr id="473" name="CustomShape 26"/>
          <p:cNvSpPr/>
          <p:nvPr/>
        </p:nvSpPr>
        <p:spPr>
          <a:xfrm rot="10800000">
            <a:off x="4383000" y="4197960"/>
            <a:ext cx="2359440" cy="641160"/>
          </a:xfrm>
          <a:prstGeom prst="bentConnector2">
            <a:avLst/>
          </a:prstGeom>
          <a:ln w="50760">
            <a:solidFill>
              <a:srgbClr val="f3cd60"/>
            </a:solidFill>
            <a:tailEnd len="lg" type="triangle" w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74" name="Group 27"/>
          <p:cNvGrpSpPr/>
          <p:nvPr/>
        </p:nvGrpSpPr>
        <p:grpSpPr>
          <a:xfrm>
            <a:off x="7820640" y="4028760"/>
            <a:ext cx="3150360" cy="2259000"/>
            <a:chOff x="7820640" y="4028760"/>
            <a:chExt cx="3150360" cy="2259000"/>
          </a:xfrm>
        </p:grpSpPr>
        <p:sp>
          <p:nvSpPr>
            <p:cNvPr id="475" name="CustomShape 28"/>
            <p:cNvSpPr/>
            <p:nvPr/>
          </p:nvSpPr>
          <p:spPr>
            <a:xfrm>
              <a:off x="7820640" y="4028760"/>
              <a:ext cx="3150360" cy="2259000"/>
            </a:xfrm>
            <a:prstGeom prst="roundRect">
              <a:avLst>
                <a:gd name="adj" fmla="val 5385"/>
              </a:avLst>
            </a:prstGeom>
            <a:ln w="57240">
              <a:solidFill>
                <a:srgbClr val="f3cd60"/>
              </a:solidFill>
              <a:custDash>
                <a:ds d="300000" sp="1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6" name="CustomShape 29"/>
            <p:cNvSpPr/>
            <p:nvPr/>
          </p:nvSpPr>
          <p:spPr>
            <a:xfrm>
              <a:off x="8125560" y="4614840"/>
              <a:ext cx="117936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model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77" name="CustomShape 30"/>
            <p:cNvSpPr/>
            <p:nvPr/>
          </p:nvSpPr>
          <p:spPr>
            <a:xfrm>
              <a:off x="9305640" y="4614840"/>
              <a:ext cx="134784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i3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78" name="CustomShape 31"/>
            <p:cNvSpPr/>
            <p:nvPr/>
          </p:nvSpPr>
          <p:spPr>
            <a:xfrm>
              <a:off x="7890480" y="4042080"/>
              <a:ext cx="167328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3cd60"/>
                  </a:solidFill>
                  <a:latin typeface="Consolas"/>
                </a:rPr>
                <a:t>workCar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79" name="CustomShape 32"/>
            <p:cNvSpPr/>
            <p:nvPr/>
          </p:nvSpPr>
          <p:spPr>
            <a:xfrm>
              <a:off x="8125560" y="5071680"/>
              <a:ext cx="118224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type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80" name="CustomShape 33"/>
            <p:cNvSpPr/>
            <p:nvPr/>
          </p:nvSpPr>
          <p:spPr>
            <a:xfrm>
              <a:off x="9305640" y="5071680"/>
              <a:ext cx="134784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electric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81" name="CustomShape 34"/>
            <p:cNvSpPr/>
            <p:nvPr/>
          </p:nvSpPr>
          <p:spPr>
            <a:xfrm>
              <a:off x="8601120" y="5576400"/>
              <a:ext cx="187596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alibri"/>
                </a:rPr>
                <a:t>__</a:t>
              </a:r>
              <a:r>
                <a:rPr b="1" lang="en-US" sz="2800" spc="-1" strike="noStrike">
                  <a:solidFill>
                    <a:srgbClr val="ffffff"/>
                  </a:solidFill>
                  <a:latin typeface="Calibri"/>
                </a:rPr>
                <a:t>proto</a:t>
              </a:r>
              <a:r>
                <a:rPr b="1" lang="en-US" sz="2400" spc="-1" strike="noStrike">
                  <a:solidFill>
                    <a:srgbClr val="ffffff"/>
                  </a:solidFill>
                  <a:latin typeface="Calibri"/>
                </a:rPr>
                <a:t>__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82" name="CustomShape 35"/>
            <p:cNvSpPr/>
            <p:nvPr/>
          </p:nvSpPr>
          <p:spPr>
            <a:xfrm>
              <a:off x="8272080" y="5712840"/>
              <a:ext cx="304560" cy="30456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3" name="CustomShape 36"/>
          <p:cNvSpPr/>
          <p:nvPr/>
        </p:nvSpPr>
        <p:spPr>
          <a:xfrm flipH="1" flipV="1">
            <a:off x="6746400" y="3206520"/>
            <a:ext cx="1517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0760">
            <a:solidFill>
              <a:srgbClr val="f3cd60"/>
            </a:solidFill>
            <a:tailEnd len="lg" type="triangle" w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37"/>
          <p:cNvSpPr/>
          <p:nvPr/>
        </p:nvSpPr>
        <p:spPr>
          <a:xfrm rot="10800000">
            <a:off x="8272080" y="5865120"/>
            <a:ext cx="2997000" cy="1316880"/>
          </a:xfrm>
          <a:prstGeom prst="bentConnector2">
            <a:avLst/>
          </a:prstGeom>
          <a:ln w="50760">
            <a:solidFill>
              <a:srgbClr val="f3cd60"/>
            </a:solidFill>
            <a:tailEnd len="lg" type="triangle" w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21" dur="indefinite" restart="never" nodeType="tmRoot">
          <p:childTnLst>
            <p:seq>
              <p:cTn id="4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57F4C31-34B9-4F3E-8086-F4FAC46AA3B7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86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Objects have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prototype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(a parent object)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Prototypes form a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prototype chain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24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If a property is not found in the object itself, it is searched in the parent objects (in the prototype chain)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Prototype Chain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88" name="CustomShape 4"/>
          <p:cNvSpPr/>
          <p:nvPr/>
        </p:nvSpPr>
        <p:spPr>
          <a:xfrm>
            <a:off x="912960" y="2610000"/>
            <a:ext cx="8305560" cy="24249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Object.getPrototypeOf(fatherCar);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// Object {}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Object.getPrototypeOf(myCar);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// Object {brand: "BMW", model: "X5", color: "blue"}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89" name="Picture 5" descr=""/>
          <p:cNvPicPr/>
          <p:nvPr/>
        </p:nvPicPr>
        <p:blipFill>
          <a:blip r:embed="rId1"/>
          <a:stretch/>
        </p:blipFill>
        <p:spPr>
          <a:xfrm>
            <a:off x="9754920" y="1401120"/>
            <a:ext cx="1966320" cy="322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23" dur="indefinite" restart="never" nodeType="tmRoot">
          <p:childTnLst>
            <p:seq>
              <p:cTn id="4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42BB2CF-A76C-4213-8974-4E0A6F2F481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91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Problem: Object Inheritance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92" name="TextShape 3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Write a JS function to execute commands which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create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inherit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and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modify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objects: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93" name="CustomShape 4"/>
          <p:cNvSpPr/>
          <p:nvPr/>
        </p:nvSpPr>
        <p:spPr>
          <a:xfrm>
            <a:off x="4777920" y="2480760"/>
            <a:ext cx="1056960" cy="487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>
            <a:sp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3200" spc="-1" strike="noStrike">
                <a:solidFill>
                  <a:srgbClr val="fbeedc"/>
                </a:solidFill>
                <a:latin typeface="Calibri"/>
              </a:rPr>
              <a:t>c1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94" name="CustomShape 5"/>
          <p:cNvSpPr/>
          <p:nvPr/>
        </p:nvSpPr>
        <p:spPr>
          <a:xfrm>
            <a:off x="4777920" y="3124080"/>
            <a:ext cx="1066320" cy="487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>
            <a:sp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3200" spc="-1" strike="noStrike">
                <a:solidFill>
                  <a:srgbClr val="fbeedc"/>
                </a:solidFill>
                <a:latin typeface="Calibri"/>
              </a:rPr>
              <a:t>c1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95" name="CustomShape 6"/>
          <p:cNvSpPr/>
          <p:nvPr/>
        </p:nvSpPr>
        <p:spPr>
          <a:xfrm>
            <a:off x="4777920" y="3755880"/>
            <a:ext cx="2934720" cy="14616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>
            <a:sp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3200" spc="-1" strike="noStrike">
                <a:solidFill>
                  <a:srgbClr val="fbeedc"/>
                </a:solidFill>
                <a:latin typeface="Calibri"/>
              </a:rPr>
              <a:t>c1 { color:red}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96" name="CustomShape 7"/>
          <p:cNvSpPr/>
          <p:nvPr/>
        </p:nvSpPr>
        <p:spPr>
          <a:xfrm>
            <a:off x="4777920" y="4385880"/>
            <a:ext cx="2934720" cy="14616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>
            <a:sp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3200" spc="-1" strike="noStrike">
                <a:solidFill>
                  <a:srgbClr val="fbeedc"/>
                </a:solidFill>
                <a:latin typeface="Calibri"/>
              </a:rPr>
              <a:t>c1 { color:red}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97" name="CustomShape 8"/>
          <p:cNvSpPr/>
          <p:nvPr/>
        </p:nvSpPr>
        <p:spPr>
          <a:xfrm>
            <a:off x="4777920" y="5017320"/>
            <a:ext cx="2361960" cy="487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>
            <a:sp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3200" spc="-1" strike="noStrike">
                <a:solidFill>
                  <a:srgbClr val="fbeedc"/>
                </a:solidFill>
                <a:latin typeface="Calibri"/>
              </a:rPr>
              <a:t>color:red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98" name="CustomShape 9"/>
          <p:cNvSpPr/>
          <p:nvPr/>
        </p:nvSpPr>
        <p:spPr>
          <a:xfrm>
            <a:off x="6646320" y="3124080"/>
            <a:ext cx="1066320" cy="487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>
            <a:sp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3200" spc="-1" strike="noStrike">
                <a:solidFill>
                  <a:srgbClr val="fbeedc"/>
                </a:solidFill>
                <a:latin typeface="Calibri"/>
              </a:rPr>
              <a:t>c2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99" name="CustomShape 10"/>
          <p:cNvSpPr/>
          <p:nvPr/>
        </p:nvSpPr>
        <p:spPr>
          <a:xfrm>
            <a:off x="8547480" y="3755880"/>
            <a:ext cx="1257840" cy="487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>
            <a:sp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3200" spc="-1" strike="noStrike">
                <a:solidFill>
                  <a:srgbClr val="fbeedc"/>
                </a:solidFill>
                <a:latin typeface="Calibri"/>
              </a:rPr>
              <a:t>c2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00" name="CustomShape 11"/>
          <p:cNvSpPr/>
          <p:nvPr/>
        </p:nvSpPr>
        <p:spPr>
          <a:xfrm>
            <a:off x="8547480" y="4385880"/>
            <a:ext cx="3108960" cy="14616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>
            <a:sp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3200" spc="-1" strike="noStrike">
                <a:solidFill>
                  <a:srgbClr val="fbeedc"/>
                </a:solidFill>
                <a:latin typeface="Calibri"/>
              </a:rPr>
              <a:t>c2 {model:new}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01" name="CustomShape 12"/>
          <p:cNvSpPr/>
          <p:nvPr/>
        </p:nvSpPr>
        <p:spPr>
          <a:xfrm>
            <a:off x="4777920" y="5665680"/>
            <a:ext cx="4440240" cy="9745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>
            <a:sp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3200" spc="-1" strike="noStrike">
                <a:solidFill>
                  <a:srgbClr val="fbeedc"/>
                </a:solidFill>
                <a:latin typeface="Calibri"/>
              </a:rPr>
              <a:t>model:new, color:red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02" name="CustomShape 13"/>
          <p:cNvSpPr/>
          <p:nvPr/>
        </p:nvSpPr>
        <p:spPr>
          <a:xfrm>
            <a:off x="684360" y="2480760"/>
            <a:ext cx="3580920" cy="5103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1" lang="en-US" sz="3200" spc="-1" strike="noStrike">
                <a:solidFill>
                  <a:srgbClr val="fbeedc"/>
                </a:solidFill>
                <a:latin typeface="Calibri"/>
              </a:rPr>
              <a:t>create c1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1" lang="en-US" sz="3200" spc="-1" strike="noStrike">
                <a:solidFill>
                  <a:srgbClr val="fbeedc"/>
                </a:solidFill>
                <a:latin typeface="Calibri"/>
              </a:rPr>
              <a:t>create c2 inherit c1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1" lang="en-US" sz="3200" spc="-1" strike="noStrike">
                <a:solidFill>
                  <a:srgbClr val="fbeedc"/>
                </a:solidFill>
                <a:latin typeface="Calibri"/>
              </a:rPr>
              <a:t>set c1 color red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1" lang="en-US" sz="3200" spc="-1" strike="noStrike">
                <a:solidFill>
                  <a:srgbClr val="fbeedc"/>
                </a:solidFill>
                <a:latin typeface="Calibri"/>
              </a:rPr>
              <a:t>set c2 model new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1" lang="en-US" sz="3200" spc="-1" strike="noStrike">
                <a:solidFill>
                  <a:srgbClr val="fbeedc"/>
                </a:solidFill>
                <a:latin typeface="Calibri"/>
              </a:rPr>
              <a:t>print c1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1" lang="en-US" sz="3200" spc="-1" strike="noStrike">
                <a:solidFill>
                  <a:srgbClr val="fbeedc"/>
                </a:solidFill>
                <a:latin typeface="Calibri"/>
              </a:rPr>
              <a:t>print c2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03" name="CustomShape 14"/>
          <p:cNvSpPr/>
          <p:nvPr/>
        </p:nvSpPr>
        <p:spPr>
          <a:xfrm>
            <a:off x="5940720" y="3174120"/>
            <a:ext cx="609120" cy="380520"/>
          </a:xfrm>
          <a:prstGeom prst="leftArrow">
            <a:avLst>
              <a:gd name="adj1" fmla="val 17470"/>
              <a:gd name="adj2" fmla="val 67399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4" name="CustomShape 15"/>
          <p:cNvSpPr/>
          <p:nvPr/>
        </p:nvSpPr>
        <p:spPr>
          <a:xfrm>
            <a:off x="7825680" y="3811320"/>
            <a:ext cx="609120" cy="380520"/>
          </a:xfrm>
          <a:prstGeom prst="leftArrow">
            <a:avLst>
              <a:gd name="adj1" fmla="val 17470"/>
              <a:gd name="adj2" fmla="val 67399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" name="CustomShape 16"/>
          <p:cNvSpPr/>
          <p:nvPr/>
        </p:nvSpPr>
        <p:spPr>
          <a:xfrm>
            <a:off x="7825680" y="4441320"/>
            <a:ext cx="609120" cy="380520"/>
          </a:xfrm>
          <a:prstGeom prst="leftArrow">
            <a:avLst>
              <a:gd name="adj1" fmla="val 17470"/>
              <a:gd name="adj2" fmla="val 67399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25" dur="indefinite" restart="never" nodeType="tmRoot">
          <p:childTnLst>
            <p:seq>
              <p:cTn id="426" dur="indefinite" nodeType="mainSeq">
                <p:childTnLst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205CB88A-2004-499A-8F24-2CF87155E3C7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38" name="TextShape 2"/>
          <p:cNvSpPr txBox="1"/>
          <p:nvPr/>
        </p:nvSpPr>
        <p:spPr>
          <a:xfrm>
            <a:off x="190440" y="1151280"/>
            <a:ext cx="11804400" cy="5373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8800" spc="-1" strike="noStrike">
                <a:solidFill>
                  <a:srgbClr val="f3cd60"/>
                </a:solidFill>
                <a:latin typeface="Calibri"/>
              </a:rPr>
              <a:t>sli.do</a:t>
            </a:r>
            <a:br/>
            <a:r>
              <a:rPr b="1" lang="en-US" sz="11500" spc="-1" strike="noStrike">
                <a:solidFill>
                  <a:srgbClr val="ffffff"/>
                </a:solidFill>
                <a:latin typeface="Calibri"/>
              </a:rPr>
              <a:t>#JSCORE</a:t>
            </a:r>
            <a:endParaRPr b="0" lang="en-US" sz="115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9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Have a Question?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143453C-1940-4F53-9B2E-139F1C7324F6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07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Object Inheritance – Parser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08" name="CustomShape 3"/>
          <p:cNvSpPr/>
          <p:nvPr/>
        </p:nvSpPr>
        <p:spPr>
          <a:xfrm>
            <a:off x="816120" y="1176840"/>
            <a:ext cx="10671840" cy="36702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function</a:t>
            </a:r>
            <a:r>
              <a:rPr b="1" lang="en-US" sz="2800" spc="-1" strike="noStrike">
                <a:solidFill>
                  <a:srgbClr val="ffffff"/>
                </a:solidFill>
                <a:latin typeface="Consolas"/>
              </a:rPr>
              <a:t> </a:t>
            </a:r>
            <a:r>
              <a:rPr b="1" i="1" lang="en-US" sz="2800" spc="-1" strike="noStrike">
                <a:solidFill>
                  <a:srgbClr val="f3cd60"/>
                </a:solidFill>
                <a:latin typeface="Consolas"/>
              </a:rPr>
              <a:t>processCommands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commands</a:t>
            </a:r>
            <a:r>
              <a:rPr b="1" lang="en-US" sz="2800" spc="-1" strike="noStrike">
                <a:solidFill>
                  <a:srgbClr val="ffffff"/>
                </a:solidFill>
                <a:latin typeface="Consolas"/>
              </a:rPr>
              <a:t>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let map = new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Map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let cmdExecutor = {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…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};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for (let command of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commands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let</a:t>
            </a:r>
            <a:r>
              <a:rPr b="1" lang="en-US" sz="2800" spc="-1" strike="noStrike">
                <a:solidFill>
                  <a:srgbClr val="ffffff"/>
                </a:solidFill>
                <a:latin typeface="Consolas"/>
              </a:rPr>
              <a:t>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commandParameters</a:t>
            </a:r>
            <a:r>
              <a:rPr b="1" lang="en-US" sz="2800" spc="-1" strike="noStrike">
                <a:solidFill>
                  <a:srgbClr val="ffffff"/>
                </a:solidFill>
                <a:latin typeface="Consolas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= command.split(' ');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let</a:t>
            </a:r>
            <a:r>
              <a:rPr b="1" lang="en-US" sz="2800" spc="-1" strike="noStrike">
                <a:solidFill>
                  <a:srgbClr val="ffffff"/>
                </a:solidFill>
                <a:latin typeface="Consolas"/>
              </a:rPr>
              <a:t>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action</a:t>
            </a:r>
            <a:r>
              <a:rPr b="1" lang="en-US" sz="2800" spc="-1" strike="noStrike">
                <a:solidFill>
                  <a:srgbClr val="ffffff"/>
                </a:solidFill>
                <a:latin typeface="Consolas"/>
              </a:rPr>
              <a:t> =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commandParameters.shift();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fffff"/>
                </a:solidFill>
                <a:latin typeface="Consolas"/>
              </a:rPr>
              <a:t>cmd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Executor[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action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](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commandParameters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09" name="CustomShape 4"/>
          <p:cNvSpPr/>
          <p:nvPr/>
        </p:nvSpPr>
        <p:spPr>
          <a:xfrm rot="5400000">
            <a:off x="6320520" y="4969440"/>
            <a:ext cx="1029600" cy="114876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5"/>
          <p:cNvSpPr/>
          <p:nvPr/>
        </p:nvSpPr>
        <p:spPr>
          <a:xfrm>
            <a:off x="2131920" y="4308840"/>
            <a:ext cx="9356040" cy="9968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72000" bIns="72000">
            <a:sp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processCommands(['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create c1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','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create c2 inherit c1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'])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511" name="Group 6"/>
          <p:cNvGrpSpPr/>
          <p:nvPr/>
        </p:nvGrpSpPr>
        <p:grpSpPr>
          <a:xfrm>
            <a:off x="7554240" y="5099400"/>
            <a:ext cx="3873600" cy="1390680"/>
            <a:chOff x="7554240" y="5099400"/>
            <a:chExt cx="3873600" cy="1390680"/>
          </a:xfrm>
        </p:grpSpPr>
        <p:sp>
          <p:nvSpPr>
            <p:cNvPr id="512" name="CustomShape 7"/>
            <p:cNvSpPr/>
            <p:nvPr/>
          </p:nvSpPr>
          <p:spPr>
            <a:xfrm>
              <a:off x="7554240" y="5099400"/>
              <a:ext cx="3873600" cy="1390680"/>
            </a:xfrm>
            <a:prstGeom prst="roundRect">
              <a:avLst>
                <a:gd name="adj" fmla="val 5385"/>
              </a:avLst>
            </a:prstGeom>
            <a:ln w="57240">
              <a:solidFill>
                <a:srgbClr val="f3cd60"/>
              </a:solidFill>
              <a:custDash>
                <a:ds d="300000" sp="1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3" name="CustomShape 8"/>
            <p:cNvSpPr/>
            <p:nvPr/>
          </p:nvSpPr>
          <p:spPr>
            <a:xfrm>
              <a:off x="7608600" y="5548680"/>
              <a:ext cx="81972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3cd60"/>
                  </a:solidFill>
                  <a:latin typeface="Consolas"/>
                </a:rPr>
                <a:t>map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514" name="CustomShape 9"/>
            <p:cNvSpPr/>
            <p:nvPr/>
          </p:nvSpPr>
          <p:spPr>
            <a:xfrm>
              <a:off x="8761320" y="5346360"/>
              <a:ext cx="76968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fffff"/>
                  </a:solidFill>
                  <a:latin typeface="Consolas"/>
                </a:rPr>
                <a:t>c1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515" name="CustomShape 10"/>
            <p:cNvSpPr/>
            <p:nvPr/>
          </p:nvSpPr>
          <p:spPr>
            <a:xfrm>
              <a:off x="9535680" y="5346360"/>
              <a:ext cx="122760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fffff"/>
                  </a:solidFill>
                  <a:latin typeface="Consolas"/>
                </a:rPr>
                <a:t>c1</a:t>
              </a:r>
              <a:r>
                <a:rPr b="1" lang="en-US" sz="2800" spc="-1" strike="noStrike">
                  <a:solidFill>
                    <a:srgbClr val="ffffff"/>
                  </a:solidFill>
                  <a:latin typeface="Calibri"/>
                </a:rPr>
                <a:t> </a:t>
              </a:r>
              <a:r>
                <a:rPr b="1" lang="en-US" sz="2800" spc="-1" strike="noStrike">
                  <a:solidFill>
                    <a:srgbClr val="ffffff"/>
                  </a:solidFill>
                  <a:latin typeface="Consolas"/>
                </a:rPr>
                <a:t>{}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516" name="CustomShape 11"/>
            <p:cNvSpPr/>
            <p:nvPr/>
          </p:nvSpPr>
          <p:spPr>
            <a:xfrm>
              <a:off x="8763840" y="5803200"/>
              <a:ext cx="77148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fffff"/>
                  </a:solidFill>
                  <a:latin typeface="Consolas"/>
                </a:rPr>
                <a:t>c2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517" name="CustomShape 12"/>
            <p:cNvSpPr/>
            <p:nvPr/>
          </p:nvSpPr>
          <p:spPr>
            <a:xfrm>
              <a:off x="9535680" y="5803200"/>
              <a:ext cx="1227600" cy="456120"/>
            </a:xfrm>
            <a:prstGeom prst="roundRect">
              <a:avLst>
                <a:gd name="adj" fmla="val 5319"/>
              </a:avLst>
            </a:prstGeom>
            <a:ln w="38160">
              <a:solidFill>
                <a:srgbClr val="f3cd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fffff"/>
                  </a:solidFill>
                  <a:latin typeface="Consolas"/>
                </a:rPr>
                <a:t>c2</a:t>
              </a:r>
              <a:r>
                <a:rPr b="1" lang="en-US" sz="2800" spc="-1" strike="noStrike">
                  <a:solidFill>
                    <a:srgbClr val="ffffff"/>
                  </a:solidFill>
                  <a:latin typeface="Calibri"/>
                </a:rPr>
                <a:t> </a:t>
              </a:r>
              <a:r>
                <a:rPr b="1" lang="en-US" sz="2800" spc="-1" strike="noStrike">
                  <a:solidFill>
                    <a:srgbClr val="ffffff"/>
                  </a:solidFill>
                  <a:latin typeface="Consolas"/>
                </a:rPr>
                <a:t>{}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518" name="CustomShape 13"/>
            <p:cNvSpPr/>
            <p:nvPr/>
          </p:nvSpPr>
          <p:spPr>
            <a:xfrm rot="10800000">
              <a:off x="10796760" y="5407560"/>
              <a:ext cx="398880" cy="717840"/>
            </a:xfrm>
            <a:prstGeom prst="curvedRightArrow">
              <a:avLst>
                <a:gd name="adj1" fmla="val 25000"/>
                <a:gd name="adj2" fmla="val 50000"/>
                <a:gd name="adj3" fmla="val 2500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5" dur="indefinite" restart="never" nodeType="tmRoot">
          <p:childTnLst>
            <p:seq>
              <p:cTn id="476" dur="indefinite" nodeType="mainSeq">
                <p:childTnLst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2B38109-65DF-496E-906D-ED3A3F123DA2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20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Object Inheritance – Executor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21" name="CustomShape 3"/>
          <p:cNvSpPr/>
          <p:nvPr/>
        </p:nvSpPr>
        <p:spPr>
          <a:xfrm>
            <a:off x="455760" y="990720"/>
            <a:ext cx="11277360" cy="58078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let cmdExecutor =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create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: function ([objName, inherits, parent])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parent = parent ? map.get(parent) : null;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let newObj =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Object.create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(parent);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map.set(objName, newObj);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return newObj;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},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set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: function ([objName, key, value])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let obj = map.get(objName);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obj[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key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] = value;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},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print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: function ([objName])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let obj = map.get(objName), objects = [];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for (let key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in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obj) { objects.push(`${key}:${obj[key]}`); 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console.log(objects.join(', '));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};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22" name="CustomShape 4"/>
          <p:cNvSpPr/>
          <p:nvPr/>
        </p:nvSpPr>
        <p:spPr>
          <a:xfrm>
            <a:off x="3198960" y="6031440"/>
            <a:ext cx="8534160" cy="8751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72000" bIns="72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beedc"/>
                </a:solidFill>
                <a:latin typeface="Calibri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https://judge.softuni.bg/Contests/334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05" dur="indefinite" restart="never" nodeType="tmRoot">
          <p:childTnLst>
            <p:seq>
              <p:cTn id="506" dur="indefinite" nodeType="mainSeq">
                <p:childTnLst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TextShape 1"/>
          <p:cNvSpPr txBox="1"/>
          <p:nvPr/>
        </p:nvSpPr>
        <p:spPr>
          <a:xfrm>
            <a:off x="1446120" y="5638680"/>
            <a:ext cx="893808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Objects Interacting with DOM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524" name="Group 2"/>
          <p:cNvGrpSpPr/>
          <p:nvPr/>
        </p:nvGrpSpPr>
        <p:grpSpPr>
          <a:xfrm>
            <a:off x="1267200" y="843840"/>
            <a:ext cx="9296280" cy="4413600"/>
            <a:chOff x="1267200" y="843840"/>
            <a:chExt cx="9296280" cy="4413600"/>
          </a:xfrm>
        </p:grpSpPr>
        <p:grpSp>
          <p:nvGrpSpPr>
            <p:cNvPr id="525" name="Group 3"/>
            <p:cNvGrpSpPr/>
            <p:nvPr/>
          </p:nvGrpSpPr>
          <p:grpSpPr>
            <a:xfrm>
              <a:off x="6823440" y="2981520"/>
              <a:ext cx="3740040" cy="2275920"/>
              <a:chOff x="6823440" y="2981520"/>
              <a:chExt cx="3740040" cy="2275920"/>
            </a:xfrm>
          </p:grpSpPr>
          <p:sp>
            <p:nvSpPr>
              <p:cNvPr id="526" name="CustomShape 4"/>
              <p:cNvSpPr/>
              <p:nvPr/>
            </p:nvSpPr>
            <p:spPr>
              <a:xfrm>
                <a:off x="6823440" y="2981520"/>
                <a:ext cx="3740040" cy="2275920"/>
              </a:xfrm>
              <a:prstGeom prst="roundRect">
                <a:avLst>
                  <a:gd name="adj" fmla="val 5385"/>
                </a:avLst>
              </a:prstGeom>
              <a:ln w="57240">
                <a:solidFill>
                  <a:srgbClr val="f3cd60"/>
                </a:solidFill>
                <a:custDash>
                  <a:ds d="300000" sp="100000"/>
                </a:custDash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27" name="CustomShape 5"/>
              <p:cNvSpPr/>
              <p:nvPr/>
            </p:nvSpPr>
            <p:spPr>
              <a:xfrm>
                <a:off x="7144200" y="3567600"/>
                <a:ext cx="1538640" cy="456120"/>
              </a:xfrm>
              <a:prstGeom prst="roundRect">
                <a:avLst>
                  <a:gd name="adj" fmla="val 5319"/>
                </a:avLst>
              </a:prstGeom>
              <a:ln w="38160">
                <a:solidFill>
                  <a:srgbClr val="f3cd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2800" spc="-1" strike="noStrike">
                    <a:solidFill>
                      <a:srgbClr val="f3cd60"/>
                    </a:solidFill>
                    <a:latin typeface="Calibri"/>
                  </a:rPr>
                  <a:t>init</a:t>
                </a:r>
                <a:endParaRPr b="0" lang="en-US" sz="2800" spc="-1" strike="noStrike">
                  <a:latin typeface="Arial"/>
                </a:endParaRPr>
              </a:p>
            </p:txBody>
          </p:sp>
          <p:sp>
            <p:nvSpPr>
              <p:cNvPr id="528" name="CustomShape 6"/>
              <p:cNvSpPr/>
              <p:nvPr/>
            </p:nvSpPr>
            <p:spPr>
              <a:xfrm>
                <a:off x="8683200" y="3567600"/>
                <a:ext cx="1582920" cy="456120"/>
              </a:xfrm>
              <a:prstGeom prst="roundRect">
                <a:avLst>
                  <a:gd name="adj" fmla="val 5319"/>
                </a:avLst>
              </a:prstGeom>
              <a:ln w="38160">
                <a:solidFill>
                  <a:srgbClr val="f3cd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2800" spc="-1" strike="noStrike">
                    <a:solidFill>
                      <a:srgbClr val="ffffff"/>
                    </a:solidFill>
                    <a:latin typeface="Calibri"/>
                  </a:rPr>
                  <a:t>function</a:t>
                </a:r>
                <a:endParaRPr b="0" lang="en-US" sz="2800" spc="-1" strike="noStrike">
                  <a:latin typeface="Arial"/>
                </a:endParaRPr>
              </a:p>
            </p:txBody>
          </p:sp>
          <p:sp>
            <p:nvSpPr>
              <p:cNvPr id="529" name="CustomShape 7"/>
              <p:cNvSpPr/>
              <p:nvPr/>
            </p:nvSpPr>
            <p:spPr>
              <a:xfrm>
                <a:off x="6977880" y="2994840"/>
                <a:ext cx="1246320" cy="5169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n-US" sz="2800" spc="-1" strike="noStrike">
                    <a:solidFill>
                      <a:srgbClr val="f3cd60"/>
                    </a:solidFill>
                    <a:latin typeface="Consolas"/>
                  </a:rPr>
                  <a:t>model</a:t>
                </a:r>
                <a:endParaRPr b="0" lang="en-US" sz="2800" spc="-1" strike="noStrike">
                  <a:latin typeface="Arial"/>
                </a:endParaRPr>
              </a:p>
            </p:txBody>
          </p:sp>
          <p:sp>
            <p:nvSpPr>
              <p:cNvPr id="530" name="CustomShape 8"/>
              <p:cNvSpPr/>
              <p:nvPr/>
            </p:nvSpPr>
            <p:spPr>
              <a:xfrm>
                <a:off x="7145640" y="4024440"/>
                <a:ext cx="1542240" cy="456120"/>
              </a:xfrm>
              <a:prstGeom prst="roundRect">
                <a:avLst>
                  <a:gd name="adj" fmla="val 5319"/>
                </a:avLst>
              </a:prstGeom>
              <a:ln w="38160">
                <a:solidFill>
                  <a:srgbClr val="f3cd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2800" spc="-1" strike="noStrike">
                    <a:solidFill>
                      <a:srgbClr val="f3cd60"/>
                    </a:solidFill>
                    <a:latin typeface="Calibri"/>
                  </a:rPr>
                  <a:t>add</a:t>
                </a:r>
                <a:endParaRPr b="0" lang="en-US" sz="2800" spc="-1" strike="noStrike">
                  <a:latin typeface="Arial"/>
                </a:endParaRPr>
              </a:p>
            </p:txBody>
          </p:sp>
          <p:sp>
            <p:nvSpPr>
              <p:cNvPr id="531" name="CustomShape 9"/>
              <p:cNvSpPr/>
              <p:nvPr/>
            </p:nvSpPr>
            <p:spPr>
              <a:xfrm>
                <a:off x="8683200" y="4024440"/>
                <a:ext cx="1582920" cy="456120"/>
              </a:xfrm>
              <a:prstGeom prst="roundRect">
                <a:avLst>
                  <a:gd name="adj" fmla="val 5319"/>
                </a:avLst>
              </a:prstGeom>
              <a:ln w="38160">
                <a:solidFill>
                  <a:srgbClr val="f3cd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2800" spc="-1" strike="noStrike">
                    <a:solidFill>
                      <a:srgbClr val="ffffff"/>
                    </a:solidFill>
                    <a:latin typeface="Calibri"/>
                  </a:rPr>
                  <a:t>function</a:t>
                </a:r>
                <a:endParaRPr b="0" lang="en-US" sz="2800" spc="-1" strike="noStrike">
                  <a:latin typeface="Arial"/>
                </a:endParaRPr>
              </a:p>
            </p:txBody>
          </p:sp>
          <p:sp>
            <p:nvSpPr>
              <p:cNvPr id="532" name="CustomShape 10"/>
              <p:cNvSpPr/>
              <p:nvPr/>
            </p:nvSpPr>
            <p:spPr>
              <a:xfrm>
                <a:off x="7144200" y="4480920"/>
                <a:ext cx="1538640" cy="456120"/>
              </a:xfrm>
              <a:prstGeom prst="roundRect">
                <a:avLst>
                  <a:gd name="adj" fmla="val 5319"/>
                </a:avLst>
              </a:prstGeom>
              <a:ln w="38160">
                <a:solidFill>
                  <a:srgbClr val="f3cd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2800" spc="-1" strike="noStrike">
                    <a:solidFill>
                      <a:srgbClr val="f3cd60"/>
                    </a:solidFill>
                    <a:latin typeface="Calibri"/>
                  </a:rPr>
                  <a:t>subtract</a:t>
                </a:r>
                <a:endParaRPr b="0" lang="en-US" sz="2800" spc="-1" strike="noStrike">
                  <a:latin typeface="Arial"/>
                </a:endParaRPr>
              </a:p>
            </p:txBody>
          </p:sp>
          <p:sp>
            <p:nvSpPr>
              <p:cNvPr id="533" name="CustomShape 11"/>
              <p:cNvSpPr/>
              <p:nvPr/>
            </p:nvSpPr>
            <p:spPr>
              <a:xfrm>
                <a:off x="8683200" y="4480920"/>
                <a:ext cx="1582920" cy="456120"/>
              </a:xfrm>
              <a:prstGeom prst="roundRect">
                <a:avLst>
                  <a:gd name="adj" fmla="val 5319"/>
                </a:avLst>
              </a:prstGeom>
              <a:ln w="38160">
                <a:solidFill>
                  <a:srgbClr val="f3cd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US" sz="2800" spc="-1" strike="noStrike">
                    <a:solidFill>
                      <a:srgbClr val="ffffff"/>
                    </a:solidFill>
                    <a:latin typeface="Calibri"/>
                  </a:rPr>
                  <a:t>function</a:t>
                </a:r>
                <a:endParaRPr b="0" lang="en-US" sz="2800" spc="-1" strike="noStrike">
                  <a:latin typeface="Arial"/>
                </a:endParaRPr>
              </a:p>
            </p:txBody>
          </p:sp>
        </p:grpSp>
        <p:sp>
          <p:nvSpPr>
            <p:cNvPr id="534" name="CustomShape 12"/>
            <p:cNvSpPr/>
            <p:nvPr/>
          </p:nvSpPr>
          <p:spPr>
            <a:xfrm>
              <a:off x="5812560" y="3955320"/>
              <a:ext cx="788040" cy="327960"/>
            </a:xfrm>
            <a:prstGeom prst="leftRightArrow">
              <a:avLst>
                <a:gd name="adj1" fmla="val 37763"/>
                <a:gd name="adj2" fmla="val 65296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535" name="Picture 2054" descr=""/>
            <p:cNvPicPr/>
            <p:nvPr/>
          </p:nvPicPr>
          <p:blipFill>
            <a:blip r:embed="rId1"/>
            <a:stretch/>
          </p:blipFill>
          <p:spPr>
            <a:xfrm>
              <a:off x="1267200" y="843840"/>
              <a:ext cx="4340520" cy="4413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6" name="Picture 40" descr=""/>
            <p:cNvPicPr/>
            <p:nvPr/>
          </p:nvPicPr>
          <p:blipFill>
            <a:blip r:embed="rId2"/>
            <a:stretch/>
          </p:blipFill>
          <p:spPr>
            <a:xfrm>
              <a:off x="6823440" y="843840"/>
              <a:ext cx="2444400" cy="1794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37" name="CustomShape 13"/>
            <p:cNvSpPr/>
            <p:nvPr/>
          </p:nvSpPr>
          <p:spPr>
            <a:xfrm>
              <a:off x="5812560" y="1487880"/>
              <a:ext cx="788040" cy="327960"/>
            </a:xfrm>
            <a:prstGeom prst="leftRightArrow">
              <a:avLst>
                <a:gd name="adj1" fmla="val 37763"/>
                <a:gd name="adj2" fmla="val 65296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47" dur="indefinite" restart="never" nodeType="tmRoot">
          <p:childTnLst>
            <p:seq>
              <p:cTn id="5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FD7F1D3-16C8-4D87-8AF5-55DCB630AF57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39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You are given the following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HTML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form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40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Problem: Sum / Subtract Numbers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41" name="CustomShape 4"/>
          <p:cNvSpPr/>
          <p:nvPr/>
        </p:nvSpPr>
        <p:spPr>
          <a:xfrm>
            <a:off x="660960" y="1943640"/>
            <a:ext cx="6576120" cy="53035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72000" bIns="72000">
            <a:spAutoFit/>
          </a:bodyPr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&lt;input type="text" id="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num1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" /&gt;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&lt;input type="text" id="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num2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" /&gt;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&lt;input type="text" id="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result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" readonly /&gt;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&lt;br&gt;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&lt;button id="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sumButton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"&gt;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Sum&lt;/button&gt;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&lt;button id="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subtractButton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"&gt;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Subtract&lt;/button&gt;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42" name="Picture 9" descr=""/>
          <p:cNvPicPr/>
          <p:nvPr/>
        </p:nvPicPr>
        <p:blipFill>
          <a:blip r:embed="rId1"/>
          <a:stretch/>
        </p:blipFill>
        <p:spPr>
          <a:xfrm>
            <a:off x="7654680" y="2736000"/>
            <a:ext cx="3849480" cy="282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49" dur="indefinite" restart="never" nodeType="tmRoot">
          <p:childTnLst>
            <p:seq>
              <p:cTn id="550" dur="indefinite" nodeType="mainSeq">
                <p:childTnLst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D325650-E050-4804-B4BB-C80CEFC8FF5F}" type="slidenum">
              <a:rPr b="0" lang="en-US" sz="8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544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Write a JS function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getModel()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 to return a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JS object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holding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function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init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(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num1Sel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num2Sel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resultSel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) </a:t>
            </a:r>
            <a:r>
              <a:rPr b="0" lang="en-US" sz="2600" spc="-1" strike="noStrike">
                <a:solidFill>
                  <a:srgbClr val="ffffff"/>
                </a:solidFill>
                <a:latin typeface="Wingdings"/>
              </a:rPr>
              <a:t>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 initializes selectors for finding the fields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num1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num2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 and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result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 in the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</a:rPr>
              <a:t>DOM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function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add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() </a:t>
            </a:r>
            <a:r>
              <a:rPr b="0" lang="en-US" sz="2600" spc="-1" strike="noStrike">
                <a:solidFill>
                  <a:srgbClr val="ffffff"/>
                </a:solidFill>
                <a:latin typeface="Wingdings"/>
              </a:rPr>
              <a:t>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 calculates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result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 =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num1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 +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num2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function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subtract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() </a:t>
            </a:r>
            <a:r>
              <a:rPr b="0" lang="en-US" sz="2600" spc="-1" strike="noStrike">
                <a:solidFill>
                  <a:srgbClr val="ffffff"/>
                </a:solidFill>
                <a:latin typeface="Wingdings"/>
              </a:rPr>
              <a:t>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 calculates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result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 =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num1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 -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num2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45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</a:rPr>
              <a:t>Problem: Sum / Subtract Numbers (2)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546" name="Picture 4" descr=""/>
          <p:cNvPicPr/>
          <p:nvPr/>
        </p:nvPicPr>
        <p:blipFill>
          <a:blip r:embed="rId1"/>
          <a:stretch/>
        </p:blipFill>
        <p:spPr>
          <a:xfrm>
            <a:off x="1500120" y="4319280"/>
            <a:ext cx="9185400" cy="2005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65" dur="indefinite" restart="never" nodeType="tmRoot">
          <p:childTnLst>
            <p:seq>
              <p:cTn id="5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93097EC-DF65-41F1-A65C-CFB1898BA600}" type="slidenum">
              <a:rPr b="0" lang="en-US" sz="8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548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This is how the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getModel()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function can be used to implement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</a:rPr>
              <a:t>add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/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</a:rPr>
              <a:t>subtract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operatons in the DOM tree: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49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</a:rPr>
              <a:t>Problem: Sum / Subtract Numbers (3)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50" name="CustomShape 4"/>
          <p:cNvSpPr/>
          <p:nvPr/>
        </p:nvSpPr>
        <p:spPr>
          <a:xfrm>
            <a:off x="793080" y="2691000"/>
            <a:ext cx="10558440" cy="25203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$(function() {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let model =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getModel()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model.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init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('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#num1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', '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#num2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', '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#result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');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$('#sumButton').click(model.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add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$('#subtractButton').click(model.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subtract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});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67" dur="indefinite" restart="never" nodeType="tmRoot">
          <p:childTnLst>
            <p:seq>
              <p:cTn id="568" dur="indefinite" nodeType="mainSeq">
                <p:childTnLst>
                  <p:par>
                    <p:cTn id="569" fill="hold">
                      <p:stCondLst>
                        <p:cond delay="indefinite"/>
                      </p:stCondLst>
                      <p:childTnLst>
                        <p:par>
                          <p:cTn id="570" fill="hold">
                            <p:stCondLst>
                              <p:cond delay="0"/>
                            </p:stCondLst>
                            <p:childTnLst>
                              <p:par>
                                <p:cTn id="5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3" fill="hold">
                      <p:stCondLst>
                        <p:cond delay="indefinite"/>
                      </p:stCondLst>
                      <p:childTnLst>
                        <p:par>
                          <p:cTn id="574" fill="hold">
                            <p:stCondLst>
                              <p:cond delay="0"/>
                            </p:stCondLst>
                            <p:childTnLst>
                              <p:par>
                                <p:cTn id="5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E3832280-09DE-4768-B3C5-4E4E311B315E}" type="slidenum">
              <a:rPr b="0" lang="en-US" sz="8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55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</a:rPr>
              <a:t>Solution: Sum / Subtract Numbers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53" name="CustomShape 3"/>
          <p:cNvSpPr/>
          <p:nvPr/>
        </p:nvSpPr>
        <p:spPr>
          <a:xfrm>
            <a:off x="793080" y="1143000"/>
            <a:ext cx="10558440" cy="45432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72000" bIns="72000">
            <a:spAutoFit/>
          </a:bodyPr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alibri"/>
              </a:rPr>
              <a:t>// Solution using the "Module" pattern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function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getModel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() {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let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model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=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init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: function(num1Sel, num2Sel, resultSel)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model.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num1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= $(num1Sel);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model.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num2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= $(num2Sel);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model.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result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= $(resultSel);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},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add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: () =&gt; model.action((a, b) =&gt; a + b),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subtract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: () =&gt; model.action((a, b) =&gt; a - b),    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83" dur="indefinite" restart="never" nodeType="tmRoot">
          <p:childTnLst>
            <p:seq>
              <p:cTn id="584" dur="indefinite" nodeType="mainSeq">
                <p:childTnLst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7" fill="hold">
                      <p:stCondLst>
                        <p:cond delay="indefinite"/>
                      </p:stCondLst>
                      <p:childTnLst>
                        <p:par>
                          <p:cTn id="598" fill="hold">
                            <p:stCondLst>
                              <p:cond delay="0"/>
                            </p:stCondLst>
                            <p:childTnLst>
                              <p:par>
                                <p:cTn id="5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ED62C6E-D2B2-4560-A9A3-9A9E6DE6E2F1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55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Sum / Subtract Numbers (2)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56" name="CustomShape 3"/>
          <p:cNvSpPr/>
          <p:nvPr/>
        </p:nvSpPr>
        <p:spPr>
          <a:xfrm>
            <a:off x="793080" y="1329840"/>
            <a:ext cx="10558440" cy="4366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72000" bIns="72000">
            <a:spAutoFit/>
          </a:bodyPr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action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: function(operation)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let val1 = Number(model.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num1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.val());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let val2 = Number(model.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num2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.val());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model.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result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.val(operation(val1, val2));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return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model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57" name="CustomShape 4"/>
          <p:cNvSpPr/>
          <p:nvPr/>
        </p:nvSpPr>
        <p:spPr>
          <a:xfrm>
            <a:off x="816120" y="6095880"/>
            <a:ext cx="10556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https://judge.softuni.bg/Contests/334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05" dur="indefinite" restart="never" nodeType="tmRoot">
          <p:childTnLst>
            <p:seq>
              <p:cTn id="606" dur="indefinite" nodeType="mainSeq">
                <p:childTnLst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1" fill="hold">
                      <p:stCondLst>
                        <p:cond delay="indefinite"/>
                      </p:stCondLst>
                      <p:childTnLst>
                        <p:par>
                          <p:cTn id="612" fill="hold">
                            <p:stCondLst>
                              <p:cond delay="0"/>
                            </p:stCondLst>
                            <p:childTnLst>
                              <p:par>
                                <p:cTn id="6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0A4BD67-C891-40E4-A3ED-F677D7D021A7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59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Another Solution: Sum / Subtract Numbers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60" name="CustomShape 3"/>
          <p:cNvSpPr/>
          <p:nvPr/>
        </p:nvSpPr>
        <p:spPr>
          <a:xfrm>
            <a:off x="793080" y="1259280"/>
            <a:ext cx="10558440" cy="54453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// Solution using the "Revealing Module" pattern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function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getModel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() {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let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num1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,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num2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,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result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function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init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(num1Sel, num2Sel, resultSel)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num1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= $(num1Sel);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num2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= $(num2Sel);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result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= $(resultSel);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function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add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() {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action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((a, b) =&gt; a + b); 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function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subtract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() {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action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((a, b) =&gt; a - b); }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5" dur="indefinite" restart="never" nodeType="tmRoot">
          <p:childTnLst>
            <p:seq>
              <p:cTn id="616" dur="indefinite" nodeType="mainSeq">
                <p:childTnLst>
                  <p:par>
                    <p:cTn id="617" fill="hold">
                      <p:stCondLst>
                        <p:cond delay="indefinite"/>
                      </p:stCondLst>
                      <p:childTnLst>
                        <p:par>
                          <p:cTn id="618" fill="hold">
                            <p:stCondLst>
                              <p:cond delay="0"/>
                            </p:stCondLst>
                            <p:childTnLst>
                              <p:par>
                                <p:cTn id="6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9" fill="hold">
                      <p:stCondLst>
                        <p:cond delay="indefinite"/>
                      </p:stCondLst>
                      <p:childTnLst>
                        <p:par>
                          <p:cTn id="630" fill="hold">
                            <p:stCondLst>
                              <p:cond delay="0"/>
                            </p:stCondLst>
                            <p:childTnLst>
                              <p:par>
                                <p:cTn id="6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3" fill="hold">
                      <p:stCondLst>
                        <p:cond delay="indefinite"/>
                      </p:stCondLst>
                      <p:childTnLst>
                        <p:par>
                          <p:cTn id="634" fill="hold">
                            <p:stCondLst>
                              <p:cond delay="0"/>
                            </p:stCondLst>
                            <p:childTnLst>
                              <p:par>
                                <p:cTn id="6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D28FA38-BBDE-4DC3-ABB4-B081039C057D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6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3800" spc="-1" strike="noStrike">
                <a:solidFill>
                  <a:srgbClr val="f3be60"/>
                </a:solidFill>
                <a:latin typeface="Calibri"/>
              </a:rPr>
              <a:t>Another Solution: Sum / Subtract Numbers (2)</a:t>
            </a:r>
            <a:endParaRPr b="0" lang="en-US" sz="3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63" name="CustomShape 3"/>
          <p:cNvSpPr/>
          <p:nvPr/>
        </p:nvSpPr>
        <p:spPr>
          <a:xfrm>
            <a:off x="793080" y="1310760"/>
            <a:ext cx="10558440" cy="4366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72000" bIns="72000">
            <a:spAutoFit/>
          </a:bodyPr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function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action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(operation)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let val1 = Number(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num1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.val());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let val2 = Number(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num2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.val());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result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.val(operation(val1, val2));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let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model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= {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init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,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add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,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subtract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};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return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model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64" name="CustomShape 4"/>
          <p:cNvSpPr/>
          <p:nvPr/>
        </p:nvSpPr>
        <p:spPr>
          <a:xfrm>
            <a:off x="816120" y="6095880"/>
            <a:ext cx="10556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https://judge.softuni.bg/Contests/334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7" dur="indefinite" restart="never" nodeType="tmRoot">
          <p:childTnLst>
            <p:seq>
              <p:cTn id="638" dur="indefinite" nodeType="mainSeq">
                <p:childTnLst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5" fill="hold">
                      <p:stCondLst>
                        <p:cond delay="indefinite"/>
                      </p:stCondLst>
                      <p:childTnLst>
                        <p:par>
                          <p:cTn id="646" fill="hold">
                            <p:stCondLst>
                              <p:cond delay="0"/>
                            </p:stCondLst>
                            <p:childTnLst>
                              <p:par>
                                <p:cTn id="6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1575720" y="4888080"/>
            <a:ext cx="893808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Object Composition in JS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1" name="TextShape 2"/>
          <p:cNvSpPr txBox="1"/>
          <p:nvPr/>
        </p:nvSpPr>
        <p:spPr>
          <a:xfrm>
            <a:off x="1575720" y="5757840"/>
            <a:ext cx="893808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Objects Holding Other Objects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242" name="Group 3"/>
          <p:cNvGrpSpPr/>
          <p:nvPr/>
        </p:nvGrpSpPr>
        <p:grpSpPr>
          <a:xfrm>
            <a:off x="1303560" y="1017000"/>
            <a:ext cx="9484920" cy="3668400"/>
            <a:chOff x="1303560" y="1017000"/>
            <a:chExt cx="9484920" cy="3668400"/>
          </a:xfrm>
        </p:grpSpPr>
        <p:grpSp>
          <p:nvGrpSpPr>
            <p:cNvPr id="243" name="Group 4"/>
            <p:cNvGrpSpPr/>
            <p:nvPr/>
          </p:nvGrpSpPr>
          <p:grpSpPr>
            <a:xfrm>
              <a:off x="1303560" y="1853280"/>
              <a:ext cx="2996640" cy="2197440"/>
              <a:chOff x="1303560" y="1853280"/>
              <a:chExt cx="2996640" cy="2197440"/>
            </a:xfrm>
          </p:grpSpPr>
          <p:sp>
            <p:nvSpPr>
              <p:cNvPr id="244" name="CustomShape 5"/>
              <p:cNvSpPr/>
              <p:nvPr/>
            </p:nvSpPr>
            <p:spPr>
              <a:xfrm rot="1414200">
                <a:off x="2421000" y="2508120"/>
                <a:ext cx="1698840" cy="1255320"/>
              </a:xfrm>
              <a:prstGeom prst="rect">
                <a:avLst/>
              </a:prstGeom>
              <a:gradFill rotWithShape="0">
                <a:gsLst>
                  <a:gs pos="0">
                    <a:schemeClr val="accent1">
                      <a:lumMod val="5000"/>
                      <a:lumOff val="95000"/>
                      <a:alpha val="3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201000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245" name="Picture 7" descr=""/>
              <p:cNvPicPr/>
              <p:nvPr/>
            </p:nvPicPr>
            <p:blipFill>
              <a:blip r:embed="rId1"/>
              <a:stretch/>
            </p:blipFill>
            <p:spPr>
              <a:xfrm>
                <a:off x="1303560" y="1853280"/>
                <a:ext cx="1812240" cy="181224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46" name="Picture 2" descr=""/>
            <p:cNvPicPr/>
            <p:nvPr/>
          </p:nvPicPr>
          <p:blipFill>
            <a:blip r:embed="rId2"/>
            <a:stretch/>
          </p:blipFill>
          <p:spPr>
            <a:xfrm>
              <a:off x="8350560" y="2247480"/>
              <a:ext cx="2437920" cy="2437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7" name="Picture 6" descr=""/>
            <p:cNvPicPr/>
            <p:nvPr/>
          </p:nvPicPr>
          <p:blipFill>
            <a:blip r:embed="rId3"/>
            <a:stretch/>
          </p:blipFill>
          <p:spPr>
            <a:xfrm>
              <a:off x="3624120" y="1017000"/>
              <a:ext cx="5023080" cy="357732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TextShape 1"/>
          <p:cNvSpPr txBox="1"/>
          <p:nvPr/>
        </p:nvSpPr>
        <p:spPr>
          <a:xfrm>
            <a:off x="912960" y="481932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Practice: Object Composition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66" name="TextShape 2"/>
          <p:cNvSpPr txBox="1"/>
          <p:nvPr/>
        </p:nvSpPr>
        <p:spPr>
          <a:xfrm>
            <a:off x="912960" y="575784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Live Exercises in Class (Lab)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567" name="Picture 13" descr=""/>
          <p:cNvPicPr/>
          <p:nvPr/>
        </p:nvPicPr>
        <p:blipFill>
          <a:blip r:embed="rId1"/>
          <a:stretch/>
        </p:blipFill>
        <p:spPr>
          <a:xfrm>
            <a:off x="3987720" y="838080"/>
            <a:ext cx="3523680" cy="3637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49" dur="indefinite" restart="never" nodeType="tmRoot">
          <p:childTnLst>
            <p:seq>
              <p:cTn id="6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72D77DE-7838-4FF8-8C94-679EB7F6E196}" type="slidenum">
              <a:rPr b="0" lang="en-US" sz="800" spc="-1" strike="noStrike">
                <a:solidFill>
                  <a:srgbClr val="ffffff"/>
                </a:solidFill>
                <a:latin typeface="Calibri"/>
              </a:rPr>
              <a:t>41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569" name="TextShape 2"/>
          <p:cNvSpPr txBox="1"/>
          <p:nvPr/>
        </p:nvSpPr>
        <p:spPr>
          <a:xfrm>
            <a:off x="190440" y="1151280"/>
            <a:ext cx="8222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Object composition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combines data and functions into JS objects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The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"Module" pattern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hides data into a function and reveals a JS object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The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"Revealing Module" pattern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hides data and functions are reveals them as JS object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Objects can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inherit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 parent object by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Object.create(parent)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70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</a:rPr>
              <a:t>S</a:t>
            </a:r>
            <a:r>
              <a:rPr b="1" lang="en-US" sz="3200" spc="-1" strike="noStrike">
                <a:solidFill>
                  <a:srgbClr val="f3be60"/>
                </a:solidFill>
                <a:latin typeface="Calibri"/>
              </a:rPr>
              <a:t>u</a:t>
            </a:r>
            <a:r>
              <a:rPr b="1" lang="en-US" sz="3200" spc="-1" strike="noStrike">
                <a:solidFill>
                  <a:srgbClr val="f3be60"/>
                </a:solidFill>
                <a:latin typeface="Calibri"/>
              </a:rPr>
              <a:t>m</a:t>
            </a:r>
            <a:r>
              <a:rPr b="1" lang="en-US" sz="3200" spc="-1" strike="noStrike">
                <a:solidFill>
                  <a:srgbClr val="f3be60"/>
                </a:solidFill>
                <a:latin typeface="Calibri"/>
              </a:rPr>
              <a:t>m</a:t>
            </a:r>
            <a:r>
              <a:rPr b="1" lang="en-US" sz="3200" spc="-1" strike="noStrike">
                <a:solidFill>
                  <a:srgbClr val="f3be60"/>
                </a:solidFill>
                <a:latin typeface="Calibri"/>
              </a:rPr>
              <a:t>a</a:t>
            </a:r>
            <a:r>
              <a:rPr b="1" lang="en-US" sz="3200" spc="-1" strike="noStrike">
                <a:solidFill>
                  <a:srgbClr val="f3be60"/>
                </a:solidFill>
                <a:latin typeface="Calibri"/>
              </a:rPr>
              <a:t>r</a:t>
            </a:r>
            <a:r>
              <a:rPr b="1" lang="en-US" sz="3200" spc="-1" strike="noStrike">
                <a:solidFill>
                  <a:srgbClr val="f3be60"/>
                </a:solidFill>
                <a:latin typeface="Calibri"/>
              </a:rPr>
              <a:t>y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571" name="Picture 2" descr=""/>
          <p:cNvPicPr/>
          <p:nvPr/>
        </p:nvPicPr>
        <p:blipFill>
          <a:blip r:embed="rId1"/>
          <a:stretch/>
        </p:blipFill>
        <p:spPr>
          <a:xfrm>
            <a:off x="8413200" y="1447920"/>
            <a:ext cx="3090960" cy="2293200"/>
          </a:xfrm>
          <a:prstGeom prst="rect">
            <a:avLst/>
          </a:prstGeom>
          <a:ln>
            <a:noFill/>
          </a:ln>
        </p:spPr>
      </p:pic>
      <p:pic>
        <p:nvPicPr>
          <p:cNvPr id="572" name="Picture 7" descr=""/>
          <p:cNvPicPr/>
          <p:nvPr/>
        </p:nvPicPr>
        <p:blipFill>
          <a:blip r:embed="rId2"/>
          <a:stretch/>
        </p:blipFill>
        <p:spPr>
          <a:xfrm>
            <a:off x="9495360" y="4267080"/>
            <a:ext cx="2008800" cy="2008800"/>
          </a:xfrm>
          <a:prstGeom prst="rect">
            <a:avLst/>
          </a:prstGeom>
          <a:ln>
            <a:noFill/>
          </a:ln>
        </p:spPr>
      </p:pic>
      <p:sp>
        <p:nvSpPr>
          <p:cNvPr id="573" name="CustomShape 4"/>
          <p:cNvSpPr/>
          <p:nvPr/>
        </p:nvSpPr>
        <p:spPr>
          <a:xfrm>
            <a:off x="681120" y="2362320"/>
            <a:ext cx="7394040" cy="455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let</a:t>
            </a:r>
            <a:r>
              <a:rPr b="1" lang="en-US" sz="24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r</a:t>
            </a:r>
            <a:r>
              <a:rPr b="1" lang="en-US" sz="24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=</a:t>
            </a:r>
            <a:r>
              <a:rPr b="1" lang="en-US" sz="24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{w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:5,</a:t>
            </a:r>
            <a:r>
              <a:rPr b="1" lang="en-US" sz="24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h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:3,</a:t>
            </a:r>
            <a:r>
              <a:rPr b="1" lang="en-US" sz="24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grow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:function()</a:t>
            </a:r>
            <a:r>
              <a:rPr b="1" lang="en-US" sz="24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{</a:t>
            </a:r>
            <a:r>
              <a:rPr b="1" lang="en-US" sz="24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…</a:t>
            </a:r>
            <a:r>
              <a:rPr b="1" lang="en-US" sz="24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1" dur="indefinite" restart="never" nodeType="tmRoot">
          <p:childTnLst>
            <p:seq>
              <p:cTn id="652" dur="indefinite" nodeType="mainSeq">
                <p:childTnLst>
                  <p:par>
                    <p:cTn id="653" fill="hold">
                      <p:stCondLst>
                        <p:cond delay="indefinite"/>
                      </p:stCondLst>
                      <p:childTnLst>
                        <p:par>
                          <p:cTn id="654" fill="hold">
                            <p:stCondLst>
                              <p:cond delay="0"/>
                            </p:stCondLst>
                            <p:childTnLst>
                              <p:par>
                                <p:cTn id="6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7" fill="hold">
                      <p:stCondLst>
                        <p:cond delay="indefinite"/>
                      </p:stCondLst>
                      <p:childTnLst>
                        <p:par>
                          <p:cTn id="658" fill="hold">
                            <p:stCondLst>
                              <p:cond delay="0"/>
                            </p:stCondLst>
                            <p:childTnLst>
                              <p:par>
                                <p:cTn id="6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1" fill="hold">
                      <p:stCondLst>
                        <p:cond delay="indefinite"/>
                      </p:stCondLst>
                      <p:childTnLst>
                        <p:par>
                          <p:cTn id="662" fill="hold">
                            <p:stCondLst>
                              <p:cond delay="0"/>
                            </p:stCondLst>
                            <p:childTnLst>
                              <p:par>
                                <p:cTn id="6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Object Composition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75" name="TextShape 2"/>
          <p:cNvSpPr txBox="1"/>
          <p:nvPr/>
        </p:nvSpPr>
        <p:spPr>
          <a:xfrm>
            <a:off x="1529280" y="6400800"/>
            <a:ext cx="10482120" cy="3513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>
            <a:noAutofit/>
          </a:bodyPr>
          <a:p>
            <a:pPr algn="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18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https://softuni.bg/courses/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576" name="Picture 12" descr=""/>
          <p:cNvPicPr/>
          <p:nvPr/>
        </p:nvPicPr>
        <p:blipFill>
          <a:blip r:embed="rId2"/>
          <a:srcRect l="-16209" t="0" r="-16209" b="0"/>
          <a:stretch/>
        </p:blipFill>
        <p:spPr>
          <a:xfrm>
            <a:off x="303120" y="1246320"/>
            <a:ext cx="2763360" cy="957240"/>
          </a:xfrm>
          <a:prstGeom prst="rect">
            <a:avLst/>
          </a:prstGeom>
          <a:ln>
            <a:noFill/>
          </a:ln>
        </p:spPr>
      </p:pic>
      <p:pic>
        <p:nvPicPr>
          <p:cNvPr id="577" name="Picture 13" descr=""/>
          <p:cNvPicPr/>
          <p:nvPr/>
        </p:nvPicPr>
        <p:blipFill>
          <a:blip r:embed="rId3"/>
          <a:srcRect l="-5905" t="0" r="-5905" b="0"/>
          <a:stretch/>
        </p:blipFill>
        <p:spPr>
          <a:xfrm>
            <a:off x="3787200" y="1254960"/>
            <a:ext cx="2763360" cy="948600"/>
          </a:xfrm>
          <a:prstGeom prst="rect">
            <a:avLst/>
          </a:prstGeom>
          <a:ln>
            <a:noFill/>
          </a:ln>
        </p:spPr>
      </p:pic>
      <p:pic>
        <p:nvPicPr>
          <p:cNvPr id="578" name="Picture 15" descr=""/>
          <p:cNvPicPr/>
          <p:nvPr/>
        </p:nvPicPr>
        <p:blipFill>
          <a:blip r:embed="rId4"/>
          <a:srcRect l="-25005" t="0" r="-25005" b="0"/>
          <a:stretch/>
        </p:blipFill>
        <p:spPr>
          <a:xfrm>
            <a:off x="7271280" y="4002120"/>
            <a:ext cx="4613760" cy="948600"/>
          </a:xfrm>
          <a:prstGeom prst="rect">
            <a:avLst/>
          </a:prstGeom>
          <a:ln>
            <a:noFill/>
          </a:ln>
        </p:spPr>
      </p:pic>
      <p:pic>
        <p:nvPicPr>
          <p:cNvPr id="579" name="Picture 16" descr=""/>
          <p:cNvPicPr/>
          <p:nvPr/>
        </p:nvPicPr>
        <p:blipFill>
          <a:blip r:embed="rId5"/>
          <a:srcRect l="-708" t="0" r="-708" b="0"/>
          <a:stretch/>
        </p:blipFill>
        <p:spPr>
          <a:xfrm>
            <a:off x="7271280" y="5375520"/>
            <a:ext cx="4613760" cy="948600"/>
          </a:xfrm>
          <a:prstGeom prst="rect">
            <a:avLst/>
          </a:prstGeom>
          <a:ln>
            <a:noFill/>
          </a:ln>
        </p:spPr>
      </p:pic>
      <p:pic>
        <p:nvPicPr>
          <p:cNvPr id="580" name="Picture 17" descr=""/>
          <p:cNvPicPr/>
          <p:nvPr/>
        </p:nvPicPr>
        <p:blipFill>
          <a:blip r:embed="rId6"/>
          <a:srcRect l="0" t="-66517" r="0" b="-59511"/>
          <a:stretch/>
        </p:blipFill>
        <p:spPr>
          <a:xfrm>
            <a:off x="7271280" y="2619720"/>
            <a:ext cx="4613760" cy="957240"/>
          </a:xfrm>
          <a:prstGeom prst="rect">
            <a:avLst/>
          </a:prstGeom>
          <a:ln>
            <a:noFill/>
          </a:ln>
        </p:spPr>
      </p:pic>
      <p:pic>
        <p:nvPicPr>
          <p:cNvPr id="581" name="Picture 19" descr=""/>
          <p:cNvPicPr/>
          <p:nvPr/>
        </p:nvPicPr>
        <p:blipFill>
          <a:blip r:embed="rId7"/>
          <a:srcRect l="-14710" t="0" r="-14710" b="0"/>
          <a:stretch/>
        </p:blipFill>
        <p:spPr>
          <a:xfrm>
            <a:off x="303120" y="5375520"/>
            <a:ext cx="2763360" cy="948600"/>
          </a:xfrm>
          <a:prstGeom prst="rect">
            <a:avLst/>
          </a:prstGeom>
          <a:ln>
            <a:noFill/>
          </a:ln>
        </p:spPr>
      </p:pic>
      <p:pic>
        <p:nvPicPr>
          <p:cNvPr id="582" name="Picture 20" descr=""/>
          <p:cNvPicPr/>
          <p:nvPr/>
        </p:nvPicPr>
        <p:blipFill>
          <a:blip r:embed="rId8"/>
          <a:stretch/>
        </p:blipFill>
        <p:spPr>
          <a:xfrm>
            <a:off x="3787200" y="5375520"/>
            <a:ext cx="2763360" cy="948600"/>
          </a:xfrm>
          <a:prstGeom prst="rect">
            <a:avLst/>
          </a:prstGeom>
          <a:ln>
            <a:noFill/>
          </a:ln>
        </p:spPr>
      </p:pic>
      <p:pic>
        <p:nvPicPr>
          <p:cNvPr id="583" name="Picture 23" descr=""/>
          <p:cNvPicPr/>
          <p:nvPr/>
        </p:nvPicPr>
        <p:blipFill>
          <a:blip r:embed="rId9"/>
          <a:srcRect l="-9951" t="0" r="-9951" b="0"/>
          <a:stretch/>
        </p:blipFill>
        <p:spPr>
          <a:xfrm>
            <a:off x="7271280" y="1246320"/>
            <a:ext cx="4613760" cy="94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65" dur="indefinite" restart="never" nodeType="tmRoot">
          <p:childTnLst>
            <p:seq>
              <p:cTn id="6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License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85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This course (slides, examples, demos, videos, homework, etc.)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is licensed under the "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Creative Commons 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2"/>
              </a:rPr>
              <a:t>Attribution-NonCommercial-ShareAlike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3"/>
              </a:rPr>
              <a:t> 4.0 International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" license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86" name="TextShape 3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7F9603A-E928-487C-A6E7-1416C58CD91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587" name="Picture 4" descr=""/>
          <p:cNvPicPr/>
          <p:nvPr/>
        </p:nvPicPr>
        <p:blipFill>
          <a:blip r:embed="rId4"/>
          <a:stretch/>
        </p:blipFill>
        <p:spPr>
          <a:xfrm>
            <a:off x="3322440" y="3700080"/>
            <a:ext cx="5540400" cy="193824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TextShape 1"/>
          <p:cNvSpPr txBox="1"/>
          <p:nvPr/>
        </p:nvSpPr>
        <p:spPr>
          <a:xfrm>
            <a:off x="259920" y="102960"/>
            <a:ext cx="9073800" cy="936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 fontScale="73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Free Trainings @ Software University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89" name="TextShape 2"/>
          <p:cNvSpPr txBox="1"/>
          <p:nvPr/>
        </p:nvSpPr>
        <p:spPr>
          <a:xfrm>
            <a:off x="259920" y="1039680"/>
            <a:ext cx="9434160" cy="563904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Software University Foundation – </a:t>
            </a:r>
            <a:r>
              <a:rPr b="0" lang="en-US" sz="32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softuni.org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Software University – High-Quality Education, Profession and Job for Software Developers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6c781"/>
                </a:solidFill>
                <a:uFillTx/>
                <a:latin typeface="Calibri"/>
                <a:hlinkClick r:id="rId2"/>
              </a:rPr>
              <a:t>softuni.bg</a:t>
            </a:r>
            <a:r>
              <a:rPr b="0" lang="en-US" sz="29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2900" spc="-1" strike="noStrike">
              <a:solidFill>
                <a:srgbClr val="ffffff"/>
              </a:solidFill>
              <a:latin typeface="Calibri"/>
            </a:endParaRPr>
          </a:p>
          <a:p>
            <a:pPr lvl="1"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Software University @ Facebook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6c781"/>
                </a:solidFill>
                <a:uFillTx/>
                <a:latin typeface="Calibri"/>
                <a:hlinkClick r:id="rId3"/>
              </a:rPr>
              <a:t>facebook.com/SoftwareUniversity</a:t>
            </a:r>
            <a:endParaRPr b="0" lang="en-US" sz="2900" spc="-1" strike="noStrike">
              <a:solidFill>
                <a:srgbClr val="ffffff"/>
              </a:solidFill>
              <a:latin typeface="Calibri"/>
            </a:endParaRPr>
          </a:p>
          <a:p>
            <a:pPr lvl="1"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Software University Forums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60948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000" spc="-1" strike="noStrike" u="sng">
                <a:solidFill>
                  <a:srgbClr val="f6c781"/>
                </a:solidFill>
                <a:uFillTx/>
                <a:latin typeface="Calibri"/>
                <a:hlinkClick r:id="rId4"/>
              </a:rPr>
              <a:t>forum.softuni.bg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590" name="Picture 8" descr=""/>
          <p:cNvPicPr/>
          <p:nvPr/>
        </p:nvPicPr>
        <p:blipFill>
          <a:blip r:embed="rId5"/>
          <a:stretch/>
        </p:blipFill>
        <p:spPr>
          <a:xfrm>
            <a:off x="9726480" y="1594800"/>
            <a:ext cx="1700640" cy="1569960"/>
          </a:xfrm>
          <a:prstGeom prst="rect">
            <a:avLst/>
          </a:prstGeom>
          <a:ln w="12600">
            <a:solidFill>
              <a:srgbClr val="55438f">
                <a:alpha val="70000"/>
              </a:srgbClr>
            </a:solidFill>
            <a:round/>
          </a:ln>
        </p:spPr>
      </p:pic>
      <p:pic>
        <p:nvPicPr>
          <p:cNvPr id="591" name="Picture 9" descr=""/>
          <p:cNvPicPr/>
          <p:nvPr/>
        </p:nvPicPr>
        <p:blipFill>
          <a:blip r:embed="rId6">
            <a:alphaModFix amt="50000"/>
          </a:blip>
          <a:srcRect l="-5357" t="-15235" r="-5357" b="-15235"/>
          <a:stretch/>
        </p:blipFill>
        <p:spPr>
          <a:xfrm>
            <a:off x="9457200" y="466920"/>
            <a:ext cx="2269440" cy="874440"/>
          </a:xfrm>
          <a:prstGeom prst="rect">
            <a:avLst/>
          </a:prstGeom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592" name="Picture 4" descr=""/>
          <p:cNvPicPr/>
          <p:nvPr/>
        </p:nvPicPr>
        <p:blipFill>
          <a:blip r:embed="rId7"/>
          <a:stretch/>
        </p:blipFill>
        <p:spPr>
          <a:xfrm>
            <a:off x="10075680" y="3512160"/>
            <a:ext cx="1003680" cy="1017360"/>
          </a:xfrm>
          <a:prstGeom prst="rect">
            <a:avLst/>
          </a:prstGeom>
          <a:ln>
            <a:noFill/>
          </a:ln>
        </p:spPr>
      </p:pic>
      <p:pic>
        <p:nvPicPr>
          <p:cNvPr id="593" name="Picture 12" descr=""/>
          <p:cNvPicPr/>
          <p:nvPr/>
        </p:nvPicPr>
        <p:blipFill>
          <a:blip r:embed="rId8"/>
          <a:stretch/>
        </p:blipFill>
        <p:spPr>
          <a:xfrm>
            <a:off x="10109160" y="4876920"/>
            <a:ext cx="969840" cy="965520"/>
          </a:xfrm>
          <a:prstGeom prst="rect">
            <a:avLst/>
          </a:prstGeom>
          <a:ln>
            <a:noFill/>
          </a:ln>
        </p:spPr>
      </p:pic>
      <p:pic>
        <p:nvPicPr>
          <p:cNvPr id="594" name="Picture 4" descr=""/>
          <p:cNvPicPr/>
          <p:nvPr/>
        </p:nvPicPr>
        <p:blipFill>
          <a:blip r:embed="rId9"/>
          <a:stretch/>
        </p:blipFill>
        <p:spPr>
          <a:xfrm>
            <a:off x="6762240" y="3093840"/>
            <a:ext cx="2286000" cy="249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BBDA68E-FB3D-4DDF-833C-FF5B6EE74A71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49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Object composition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== combining simple objects or data types into more complex ones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0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What is Object Composition?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681120" y="2514600"/>
            <a:ext cx="10823040" cy="36554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let student =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firstName: 'Maria',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lastName: 'Green',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age: 22,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location: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{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lat: 42.698, lng: 23.322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console.log(student);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console.log(student.location.lat);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CCFAB7A-828A-40C3-9D04-A1FC57F9446D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Composing Objects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833400" y="1295280"/>
            <a:ext cx="10518480" cy="33195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let name = "Sofia";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let population = 1325744;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let country = "Bulgaria";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let town =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{ 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name, population, country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}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console.log(town);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// Object {name: "Sofia", population: 1325744, country: "Bulgaria"}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5" name="CustomShape 4"/>
          <p:cNvSpPr/>
          <p:nvPr/>
        </p:nvSpPr>
        <p:spPr>
          <a:xfrm>
            <a:off x="833400" y="5017320"/>
            <a:ext cx="10518480" cy="21916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Aft>
                <a:spcPts val="1199"/>
              </a:spcAft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town.location =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{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 lat: 42.698, lng: 23.322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}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console.log(town);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 // Object {…, location: Object}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6" name="CustomShape 5"/>
          <p:cNvSpPr/>
          <p:nvPr/>
        </p:nvSpPr>
        <p:spPr>
          <a:xfrm>
            <a:off x="7237440" y="1676520"/>
            <a:ext cx="3428640" cy="1142640"/>
          </a:xfrm>
          <a:prstGeom prst="wedgeRoundRectCallout">
            <a:avLst>
              <a:gd name="adj1" fmla="val -66525"/>
              <a:gd name="adj2" fmla="val 5619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Combine variables into object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2B3D588-5766-4DE8-9235-330B33F236D1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58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Combining Data with Functions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681120" y="1143000"/>
            <a:ext cx="10823040" cy="56354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let rect =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width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: 10,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height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: 4,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grow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: function(w, h) {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this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.width += w;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this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.height += h;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},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print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: function() {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console.log(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`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[${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this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.width} x ${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this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.height}]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`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}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rect.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grow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(2, 3);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rect.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print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();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// [12 x 7]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>
                <p:childTnLst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054BD49-09F5-446D-ACE5-490D6AF0CF2D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61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Printing Objects: toString() Function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681120" y="1234440"/>
            <a:ext cx="10823040" cy="63331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let rect =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{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 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width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: 10,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height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: 4,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toString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: function() { 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return</a:t>
            </a:r>
            <a:r>
              <a:rPr b="1" lang="en-US" sz="30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`rect[${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this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.width} x ${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this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.height}]`;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}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;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console.log(rect);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 //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 Object {width: 10, height: 4}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// This will invoke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toString()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 to convert the object to String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console.log('' + rect);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//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 rect[12 x 7]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>
                <p:childTnLst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2CCCE5E-2FEC-44B2-9494-D5539A67A34B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74520" y="1151280"/>
            <a:ext cx="1203912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You are given a set of rectangles (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width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x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height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) as nested arrays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Order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them by their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area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, then by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width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(descending)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5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Problem: Order Rectangles by Size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6" name="CustomShape 4"/>
          <p:cNvSpPr/>
          <p:nvPr/>
        </p:nvSpPr>
        <p:spPr>
          <a:xfrm>
            <a:off x="909720" y="2904840"/>
            <a:ext cx="10365840" cy="577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[3, 4], [5, 3], [3, 4], [3, 5], [12, 1]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7" name="CustomShape 5"/>
          <p:cNvSpPr/>
          <p:nvPr/>
        </p:nvSpPr>
        <p:spPr>
          <a:xfrm>
            <a:off x="909720" y="4277520"/>
            <a:ext cx="10365840" cy="577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[5, 3], [3, 5], [12, 1], [3, 4], [3, 4]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8" name="CustomShape 6"/>
          <p:cNvSpPr/>
          <p:nvPr/>
        </p:nvSpPr>
        <p:spPr>
          <a:xfrm>
            <a:off x="5920560" y="3655080"/>
            <a:ext cx="344160" cy="45684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7"/>
          <p:cNvSpPr/>
          <p:nvPr/>
        </p:nvSpPr>
        <p:spPr>
          <a:xfrm>
            <a:off x="909720" y="5505840"/>
            <a:ext cx="4803480" cy="577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[2, 2.5], [2.5, 2]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0" name="CustomShape 8"/>
          <p:cNvSpPr/>
          <p:nvPr/>
        </p:nvSpPr>
        <p:spPr>
          <a:xfrm>
            <a:off x="6452280" y="5505840"/>
            <a:ext cx="4803480" cy="577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</a:rPr>
              <a:t>[2.5, 2], [2, 2.5]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1" name="CustomShape 9"/>
          <p:cNvSpPr/>
          <p:nvPr/>
        </p:nvSpPr>
        <p:spPr>
          <a:xfrm>
            <a:off x="5924880" y="5636880"/>
            <a:ext cx="380520" cy="32292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1622</TotalTime>
  <Application>LibreOffice/6.1.4.2$Linux_X86_64 LibreOffice_project/10$Build-2</Application>
  <Words>3078</Words>
  <Paragraphs>561</Paragraphs>
  <Company>Software University (SoftUni)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2014-01-02T17:00:34Z</dcterms:created>
  <dc:creator>Software University Foundation</dc:creator>
  <dc:description>JavaScript Advanced Course @ SoftUni - https://softuni.bg/courses/javascript-advanced</dc:description>
  <cp:keywords>JS JavaScript programming course SoftUni Software University</cp:keywords>
  <dc:language>English</dc:language>
  <cp:lastModifiedBy/>
  <dcterms:modified xsi:type="dcterms:W3CDTF">2019-02-15T22:04:11Z</dcterms:modified>
  <cp:revision>148</cp:revision>
  <dc:subject>JavaScript Avdanced - Practical Training Course @ SoftUni</dc:subject>
  <dc:title>Object Composition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Software University (SoftUni)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Manager">
    <vt:lpwstr>Svetlin Nakov</vt:lpwstr>
  </property>
  <property fmtid="{D5CDD505-2E9C-101B-9397-08002B2CF9AE}" pid="9" name="Notes">
    <vt:i4>10</vt:i4>
  </property>
  <property fmtid="{D5CDD505-2E9C-101B-9397-08002B2CF9AE}" pid="10" name="PresentationFormat">
    <vt:lpwstr>Custom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44</vt:i4>
  </property>
  <property fmtid="{D5CDD505-2E9C-101B-9397-08002B2CF9AE}" pid="14" name="_TemplateID">
    <vt:lpwstr>TC027879909991</vt:lpwstr>
  </property>
  <property fmtid="{D5CDD505-2E9C-101B-9397-08002B2CF9AE}" pid="15" name="category">
    <vt:lpwstr>JS, JavaScript, front-end, ES6, ES2015, ES2016, ES2017, Web development, computer programming, programming</vt:lpwstr>
  </property>
</Properties>
</file>